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8"/>
  </p:notesMasterIdLst>
  <p:handoutMasterIdLst>
    <p:handoutMasterId r:id="rId49"/>
  </p:handoutMasterIdLst>
  <p:sldIdLst>
    <p:sldId id="350" r:id="rId2"/>
    <p:sldId id="293" r:id="rId3"/>
    <p:sldId id="292" r:id="rId4"/>
    <p:sldId id="324" r:id="rId5"/>
    <p:sldId id="323" r:id="rId6"/>
    <p:sldId id="258" r:id="rId7"/>
    <p:sldId id="260" r:id="rId8"/>
    <p:sldId id="351" r:id="rId9"/>
    <p:sldId id="294" r:id="rId10"/>
    <p:sldId id="358" r:id="rId11"/>
    <p:sldId id="355" r:id="rId12"/>
    <p:sldId id="352" r:id="rId13"/>
    <p:sldId id="356" r:id="rId14"/>
    <p:sldId id="310" r:id="rId15"/>
    <p:sldId id="304" r:id="rId16"/>
    <p:sldId id="309" r:id="rId17"/>
    <p:sldId id="368" r:id="rId18"/>
    <p:sldId id="369" r:id="rId19"/>
    <p:sldId id="321" r:id="rId20"/>
    <p:sldId id="306" r:id="rId21"/>
    <p:sldId id="296" r:id="rId22"/>
    <p:sldId id="336" r:id="rId23"/>
    <p:sldId id="332" r:id="rId24"/>
    <p:sldId id="344" r:id="rId25"/>
    <p:sldId id="345" r:id="rId26"/>
    <p:sldId id="346" r:id="rId27"/>
    <p:sldId id="360" r:id="rId28"/>
    <p:sldId id="362" r:id="rId29"/>
    <p:sldId id="363" r:id="rId30"/>
    <p:sldId id="361" r:id="rId31"/>
    <p:sldId id="370" r:id="rId32"/>
    <p:sldId id="270" r:id="rId33"/>
    <p:sldId id="364" r:id="rId34"/>
    <p:sldId id="302" r:id="rId35"/>
    <p:sldId id="365" r:id="rId36"/>
    <p:sldId id="341" r:id="rId37"/>
    <p:sldId id="366" r:id="rId38"/>
    <p:sldId id="367" r:id="rId39"/>
    <p:sldId id="315" r:id="rId40"/>
    <p:sldId id="312" r:id="rId41"/>
    <p:sldId id="317" r:id="rId42"/>
    <p:sldId id="311" r:id="rId43"/>
    <p:sldId id="313" r:id="rId44"/>
    <p:sldId id="342" r:id="rId45"/>
    <p:sldId id="343" r:id="rId46"/>
    <p:sldId id="322" r:id="rId4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hiddenSlides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91" autoAdjust="0"/>
    <p:restoredTop sz="85998" autoAdjust="0"/>
  </p:normalViewPr>
  <p:slideViewPr>
    <p:cSldViewPr snapToGrid="0" snapToObjects="1">
      <p:cViewPr>
        <p:scale>
          <a:sx n="107" d="100"/>
          <a:sy n="107" d="100"/>
        </p:scale>
        <p:origin x="-173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87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F1AE6-711A-5544-B5DA-8E87FDD92D26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53111-B684-0440-A3C4-60A8985F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67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E624AA-77AD-F347-BA61-895FF2AB00D7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1F68E-8153-7749-9529-96CF0D54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08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F68E-8153-7749-9529-96CF0D54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8315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F68E-8153-7749-9529-96CF0D54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0349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F68E-8153-7749-9529-96CF0D54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4113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F68E-8153-7749-9529-96CF0D54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4113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F68E-8153-7749-9529-96CF0D54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093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8BB8F-D169-024F-ADE5-F48B4AC7A67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F68E-8153-7749-9529-96CF0D54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8917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F68E-8153-7749-9529-96CF0D54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3222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8BB8F-D169-024F-ADE5-F48B4AC7A67A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8BB8F-D169-024F-ADE5-F48B4AC7A67A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F68E-8153-7749-9529-96CF0D54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486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F68E-8153-7749-9529-96CF0D544F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907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F68E-8153-7749-9529-96CF0D544FA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907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62CECC-81A8-D14A-BB35-C2B3DB2BD2F0}" type="slidenum">
              <a:rPr lang="en-US"/>
              <a:pPr/>
              <a:t>35</a:t>
            </a:fld>
            <a:endParaRPr 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9A858B-195E-2C46-A67D-18EFD8F66DAE}" type="slidenum">
              <a:rPr lang="en-US"/>
              <a:pPr/>
              <a:t>37</a:t>
            </a:fld>
            <a:endParaRPr lang="en-US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D11BB4-E761-9A49-8A31-57948B48A8F3}" type="slidenum">
              <a:rPr lang="en-US"/>
              <a:pPr/>
              <a:t>38</a:t>
            </a:fld>
            <a:endParaRPr 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F68E-8153-7749-9529-96CF0D544FA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7798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F68E-8153-7749-9529-96CF0D544FA6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257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F68E-8153-7749-9529-96CF0D544FA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257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F68E-8153-7749-9529-96CF0D544FA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61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F68E-8153-7749-9529-96CF0D54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42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3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8BB8F-D169-024F-ADE5-F48B4AC7A67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D74ED-0511-42FF-BF92-43CA94268BA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8BB8F-D169-024F-ADE5-F48B4AC7A67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6113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1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64102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9ED2C-AE0B-1D4F-B06F-1F96E062BCB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638-71A2-D342-AD12-D21919014AC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9ED2C-AE0B-1D4F-B06F-1F96E062BCB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638-71A2-D342-AD12-D21919014A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9ED2C-AE0B-1D4F-B06F-1F96E062BCB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638-71A2-D342-AD12-D21919014A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9ED2C-AE0B-1D4F-B06F-1F96E062BCB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638-71A2-D342-AD12-D21919014A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9ED2C-AE0B-1D4F-B06F-1F96E062BCB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638-71A2-D342-AD12-D21919014AC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9ED2C-AE0B-1D4F-B06F-1F96E062BCB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638-71A2-D342-AD12-D21919014A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9ED2C-AE0B-1D4F-B06F-1F96E062BCB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638-71A2-D342-AD12-D21919014ACD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9ED2C-AE0B-1D4F-B06F-1F96E062BCB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638-71A2-D342-AD12-D21919014A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9ED2C-AE0B-1D4F-B06F-1F96E062BCB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638-71A2-D342-AD12-D21919014A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9ED2C-AE0B-1D4F-B06F-1F96E062BCB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638-71A2-D342-AD12-D21919014AC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9ED2C-AE0B-1D4F-B06F-1F96E062BCB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638-71A2-D342-AD12-D21919014A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A19ED2C-AE0B-1D4F-B06F-1F96E062BCB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9B325638-71A2-D342-AD12-D21919014AC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package" Target="../embeddings/Microsoft_Word_Document1.docx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collaborate.uw.edu/" TargetMode="External"/><Relationship Id="rId2" Type="http://schemas.openxmlformats.org/officeDocument/2006/relationships/hyperlink" Target="http://www.healthpact.or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Disclosure of Medical Error:  Recommendations for Training Physician Assistants</a:t>
            </a:r>
            <a:br>
              <a:rPr lang="en-US" sz="3200" dirty="0"/>
            </a:b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Douglas Brock, PhD</a:t>
            </a:r>
          </a:p>
          <a:p>
            <a:r>
              <a:rPr lang="en-US" dirty="0" smtClean="0"/>
              <a:t>Alicia Quella, PhD, MPAS, PA-C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4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19794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Closing the Disclosure Gap: </a:t>
            </a:r>
            <a:br>
              <a:rPr lang="en-US" dirty="0" smtClean="0"/>
            </a:br>
            <a:r>
              <a:rPr lang="en-US" dirty="0" smtClean="0"/>
              <a:t>NQF’s Disclosure Safe </a:t>
            </a:r>
            <a:r>
              <a:rPr lang="en-US" dirty="0"/>
              <a:t>Practice</a:t>
            </a:r>
          </a:p>
        </p:txBody>
      </p:sp>
      <p:sp>
        <p:nvSpPr>
          <p:cNvPr id="6103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16322"/>
            <a:ext cx="8402550" cy="446693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Emphasizes transparency as </a:t>
            </a:r>
            <a:r>
              <a:rPr lang="en-US" sz="2800" dirty="0" smtClean="0"/>
              <a:t>a core </a:t>
            </a:r>
            <a:r>
              <a:rPr lang="en-US" sz="2800" dirty="0"/>
              <a:t>value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Links disclosure with performance improvement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Articulates </a:t>
            </a:r>
            <a:r>
              <a:rPr lang="en-US" sz="2800" dirty="0" smtClean="0"/>
              <a:t>a process </a:t>
            </a:r>
            <a:r>
              <a:rPr lang="en-US" sz="2800" dirty="0"/>
              <a:t>of disclosure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Details institutional disclosure support system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Background education for healthcare workers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Just-in-time coaching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Emotional support for patients, families, </a:t>
            </a:r>
            <a:r>
              <a:rPr lang="en-US" sz="2800" dirty="0" smtClean="0"/>
              <a:t>providers</a:t>
            </a:r>
            <a:endParaRPr lang="en-US" sz="2800" dirty="0"/>
          </a:p>
          <a:p>
            <a:pPr>
              <a:lnSpc>
                <a:spcPct val="90000"/>
              </a:lnSpc>
              <a:buFontTx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5547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524602"/>
            <a:ext cx="8416925" cy="1066800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Rationale for Disclosing Errors </a:t>
            </a:r>
            <a:r>
              <a:rPr lang="en-US" sz="3600" dirty="0" smtClean="0"/>
              <a:t>to </a:t>
            </a:r>
            <a:r>
              <a:rPr lang="en-US" sz="3600" dirty="0"/>
              <a:t>Patients</a:t>
            </a:r>
          </a:p>
        </p:txBody>
      </p:sp>
      <p:sp>
        <p:nvSpPr>
          <p:cNvPr id="640003" name="Rectangle 3"/>
          <p:cNvSpPr>
            <a:spLocks noGrp="1" noChangeArrowheads="1"/>
          </p:cNvSpPr>
          <p:nvPr>
            <p:ph idx="1"/>
          </p:nvPr>
        </p:nvSpPr>
        <p:spPr>
          <a:xfrm>
            <a:off x="457198" y="1960622"/>
            <a:ext cx="8564979" cy="4581706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 smtClean="0"/>
              <a:t>Extension of informed </a:t>
            </a:r>
            <a:r>
              <a:rPr lang="en-US" sz="2800" dirty="0"/>
              <a:t>consent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 smtClean="0"/>
              <a:t>Error </a:t>
            </a:r>
            <a:r>
              <a:rPr lang="en-US" sz="2800" dirty="0"/>
              <a:t>disclosure as truth-</a:t>
            </a:r>
            <a:r>
              <a:rPr lang="en-US" sz="2800" dirty="0" smtClean="0"/>
              <a:t>telling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 smtClean="0"/>
              <a:t>Regulatory </a:t>
            </a:r>
            <a:r>
              <a:rPr lang="en-US" sz="2800" dirty="0"/>
              <a:t>requirements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US" sz="2800" dirty="0" smtClean="0"/>
              <a:t>Joint Commission, hospital policy, state </a:t>
            </a:r>
            <a:r>
              <a:rPr lang="en-US" sz="2800" dirty="0"/>
              <a:t>laws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 smtClean="0"/>
              <a:t>Need to meet patient expectations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 smtClean="0"/>
              <a:t>Possible reduction in legal liability</a:t>
            </a:r>
            <a:endParaRPr lang="en-US" sz="2800" dirty="0"/>
          </a:p>
          <a:p>
            <a:pPr lvl="1"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7709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Responding to Error:  The COPIC Experience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12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ea typeface="+mj-ea"/>
                <a:cs typeface="+mj-cs"/>
              </a:rPr>
              <a:t>Quality of Actual Disclosures?</a:t>
            </a:r>
            <a:endParaRPr lang="en-US" sz="3600" dirty="0">
              <a:ea typeface="+mj-ea"/>
              <a:cs typeface="+mj-cs"/>
            </a:endParaRPr>
          </a:p>
        </p:txBody>
      </p:sp>
      <p:sp>
        <p:nvSpPr>
          <p:cNvPr id="39938" name="Content Placeholder 1"/>
          <p:cNvSpPr>
            <a:spLocks noGrp="1"/>
          </p:cNvSpPr>
          <p:nvPr>
            <p:ph idx="1"/>
          </p:nvPr>
        </p:nvSpPr>
        <p:spPr>
          <a:xfrm>
            <a:off x="457200" y="1771244"/>
            <a:ext cx="8229600" cy="470575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/>
              <a:t>COPIC’s 3Rs: Disclosure and Compensation Program</a:t>
            </a:r>
          </a:p>
          <a:p>
            <a:pPr eaLnBrk="1" hangingPunct="1">
              <a:buNone/>
            </a:pPr>
            <a:endParaRPr lang="en-US" sz="2800" dirty="0" smtClean="0"/>
          </a:p>
          <a:p>
            <a:pPr eaLnBrk="1" hangingPunct="1"/>
            <a:r>
              <a:rPr lang="en-US" sz="2800" dirty="0" smtClean="0"/>
              <a:t> 2007-2009</a:t>
            </a:r>
          </a:p>
          <a:p>
            <a:pPr lvl="1" eaLnBrk="1" hangingPunct="1"/>
            <a:r>
              <a:rPr lang="en-US" sz="2800" dirty="0" smtClean="0">
                <a:cs typeface="ＭＳ Ｐゴシック" charset="-128"/>
              </a:rPr>
              <a:t>837 Events</a:t>
            </a:r>
          </a:p>
          <a:p>
            <a:pPr lvl="1" eaLnBrk="1" hangingPunct="1"/>
            <a:r>
              <a:rPr lang="en-US" sz="2800" dirty="0" smtClean="0">
                <a:cs typeface="ＭＳ Ｐゴシック" charset="-128"/>
              </a:rPr>
              <a:t>445 patient surveys</a:t>
            </a:r>
          </a:p>
          <a:p>
            <a:pPr lvl="1" eaLnBrk="1" hangingPunct="1"/>
            <a:r>
              <a:rPr lang="en-US" sz="2800" dirty="0" smtClean="0">
                <a:cs typeface="ＭＳ Ｐゴシック" charset="-128"/>
              </a:rPr>
              <a:t>705 physician surveys</a:t>
            </a:r>
          </a:p>
        </p:txBody>
      </p:sp>
    </p:spTree>
    <p:extLst>
      <p:ext uri="{BB962C8B-B14F-4D97-AF65-F5344CB8AC3E}">
        <p14:creationId xmlns:p14="http://schemas.microsoft.com/office/powerpoint/2010/main" val="42368529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COPIC Experience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rcRect t="-26190" b="-26190"/>
          <a:stretch>
            <a:fillRect/>
          </a:stretch>
        </p:blipFill>
        <p:spPr>
          <a:xfrm>
            <a:off x="457200" y="1524000"/>
            <a:ext cx="7751972" cy="4593761"/>
          </a:xfrm>
        </p:spPr>
      </p:pic>
    </p:spTree>
    <p:extLst>
      <p:ext uri="{BB962C8B-B14F-4D97-AF65-F5344CB8AC3E}">
        <p14:creationId xmlns:p14="http://schemas.microsoft.com/office/powerpoint/2010/main" val="162057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COPIC Experience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5311359"/>
              </p:ext>
            </p:extLst>
          </p:nvPr>
        </p:nvGraphicFramePr>
        <p:xfrm>
          <a:off x="557869" y="1693761"/>
          <a:ext cx="7053338" cy="44508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3" name="Document" r:id="rId5" imgW="6057900" imgH="3822700" progId="Word.Document.12">
                  <p:embed/>
                </p:oleObj>
              </mc:Choice>
              <mc:Fallback>
                <p:oleObj name="Document" r:id="rId5" imgW="6057900" imgH="3822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7869" y="1693761"/>
                        <a:ext cx="7053338" cy="44508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973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Overall Quality of the Disclosure</a:t>
            </a:r>
            <a:endParaRPr lang="en-US" dirty="0"/>
          </a:p>
        </p:txBody>
      </p:sp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998795"/>
              </p:ext>
            </p:extLst>
          </p:nvPr>
        </p:nvGraphicFramePr>
        <p:xfrm>
          <a:off x="787400" y="1674813"/>
          <a:ext cx="6746875" cy="224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7" name="Chart" r:id="rId3" imgW="7289800" imgH="2425700" progId="MSGraph.Chart.8">
                  <p:embed followColorScheme="full"/>
                </p:oleObj>
              </mc:Choice>
              <mc:Fallback>
                <p:oleObj name="Chart" r:id="rId3" imgW="7289800" imgH="2425700" progId="MSGraph.Chart.8">
                  <p:embed followColorScheme="full"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400" y="1674813"/>
                        <a:ext cx="6746875" cy="22447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835449"/>
              </p:ext>
            </p:extLst>
          </p:nvPr>
        </p:nvGraphicFramePr>
        <p:xfrm>
          <a:off x="890588" y="3946525"/>
          <a:ext cx="6532562" cy="216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8" name="Chart" r:id="rId5" imgW="7289800" imgH="2413000" progId="MSGraph.Chart.8">
                  <p:embed followColorScheme="full"/>
                </p:oleObj>
              </mc:Choice>
              <mc:Fallback>
                <p:oleObj name="Chart" r:id="rId5" imgW="7289800" imgH="2413000" progId="MSGraph.Chart.8">
                  <p:embed followColorScheme="full"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0588" y="3946525"/>
                        <a:ext cx="6532562" cy="2162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014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dirty="0" smtClean="0"/>
              <a:t>The Michigan Experience: An Emerging Approach 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A departure </a:t>
            </a:r>
            <a:r>
              <a:rPr lang="en-US" dirty="0"/>
              <a:t>from </a:t>
            </a:r>
            <a:r>
              <a:rPr lang="en-US" dirty="0" smtClean="0"/>
              <a:t>“</a:t>
            </a:r>
            <a:r>
              <a:rPr lang="en-US" dirty="0"/>
              <a:t>deny and defend</a:t>
            </a:r>
            <a:r>
              <a:rPr lang="en-US" dirty="0" smtClean="0"/>
              <a:t>” which:</a:t>
            </a:r>
          </a:p>
          <a:p>
            <a:pPr lvl="1"/>
            <a:r>
              <a:rPr lang="en-US" sz="2400" dirty="0" smtClean="0"/>
              <a:t>Rejects fault for adverse events</a:t>
            </a:r>
          </a:p>
          <a:p>
            <a:pPr lvl="1"/>
            <a:r>
              <a:rPr lang="en-US" sz="2400" dirty="0" smtClean="0"/>
              <a:t>“Turfs” to attorneys, adversarial relationships develop</a:t>
            </a:r>
          </a:p>
          <a:p>
            <a:pPr lvl="1"/>
            <a:r>
              <a:rPr lang="en-US" sz="2400" dirty="0" smtClean="0"/>
              <a:t>Patient’s and physician’s needs become secondary</a:t>
            </a:r>
          </a:p>
          <a:p>
            <a:r>
              <a:rPr lang="en-US" dirty="0" smtClean="0"/>
              <a:t>UMHS D&amp;O emphasizes:</a:t>
            </a:r>
          </a:p>
          <a:p>
            <a:pPr lvl="1"/>
            <a:r>
              <a:rPr lang="en-US" sz="2400" dirty="0" smtClean="0"/>
              <a:t>Prompt response</a:t>
            </a:r>
          </a:p>
          <a:p>
            <a:pPr lvl="1"/>
            <a:r>
              <a:rPr lang="en-US" sz="2400" dirty="0" smtClean="0"/>
              <a:t>Open communication with patient and family </a:t>
            </a:r>
          </a:p>
          <a:p>
            <a:pPr lvl="1"/>
            <a:r>
              <a:rPr lang="en-US" sz="2400" dirty="0" smtClean="0"/>
              <a:t>Ensure patient views are heard and responded to</a:t>
            </a:r>
          </a:p>
          <a:p>
            <a:pPr lvl="1"/>
            <a:r>
              <a:rPr lang="en-US" sz="2400" dirty="0" smtClean="0"/>
              <a:t>Full investigation through internal UMHS committee</a:t>
            </a:r>
          </a:p>
          <a:p>
            <a:pPr lvl="1"/>
            <a:r>
              <a:rPr lang="en-US" sz="2400" dirty="0" smtClean="0"/>
              <a:t>Discourages physicians </a:t>
            </a:r>
            <a:r>
              <a:rPr lang="en-US" sz="2400" dirty="0"/>
              <a:t>from disclosing error</a:t>
            </a:r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6076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The Michigan Experience: Results 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9222"/>
            <a:ext cx="8229600" cy="462777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Rate of new claims decreased from 7/100,000 to less than 5/100,000</a:t>
            </a:r>
          </a:p>
          <a:p>
            <a:r>
              <a:rPr lang="en-US" sz="2800" dirty="0" smtClean="0"/>
              <a:t>Rate of lawsuits declined from 2.13/100,000 to 0.75/100,000</a:t>
            </a:r>
          </a:p>
          <a:p>
            <a:r>
              <a:rPr lang="en-US" sz="2800" dirty="0" smtClean="0"/>
              <a:t>Median time from claim to resolution declined from 1.36 to 0.95 years</a:t>
            </a:r>
          </a:p>
          <a:p>
            <a:r>
              <a:rPr lang="en-US" sz="2800" dirty="0" smtClean="0"/>
              <a:t>Improved culture of patient safety with steady improvement on biannual safety attitudes questionnaires</a:t>
            </a:r>
          </a:p>
        </p:txBody>
      </p:sp>
    </p:spTree>
    <p:extLst>
      <p:ext uri="{BB962C8B-B14F-4D97-AF65-F5344CB8AC3E}">
        <p14:creationId xmlns:p14="http://schemas.microsoft.com/office/powerpoint/2010/main" val="156763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Physician Assistants and Medical Error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PAs will experience medical error in their careers.</a:t>
            </a:r>
          </a:p>
          <a:p>
            <a:endParaRPr lang="en-US" sz="2800" dirty="0" smtClean="0"/>
          </a:p>
          <a:p>
            <a:r>
              <a:rPr lang="en-US" sz="2800" dirty="0" smtClean="0"/>
              <a:t>PAs </a:t>
            </a:r>
            <a:r>
              <a:rPr lang="en-US" sz="2800" dirty="0"/>
              <a:t>deliver healthcare in partnership with physicians, in a role described as, “negotiated performance autonomy.</a:t>
            </a:r>
            <a:r>
              <a:rPr lang="en-US" sz="2800" dirty="0" smtClean="0"/>
              <a:t>”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roles that PAs and their supervising physicians play in the occurrence and disclosure of medical errors PAs is unknown.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</a:p>
          <a:p>
            <a:r>
              <a:rPr lang="en-US" sz="2800" dirty="0" smtClean="0"/>
              <a:t>Almost no research directly addresses PAs; instead focusing on physicians, nurses and pharmacists.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en-US" sz="2800" dirty="0" smtClean="0"/>
          </a:p>
          <a:p>
            <a:pPr marL="914400" lvl="1" indent="-457200">
              <a:lnSpc>
                <a:spcPct val="120000"/>
              </a:lnSpc>
              <a:buFont typeface="Arial"/>
              <a:buChar char="•"/>
            </a:pPr>
            <a:endParaRPr lang="en-US" sz="32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1826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Nobody is perfect . . 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619961" y="1702163"/>
            <a:ext cx="3596631" cy="477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20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ChangeArrowheads="1"/>
          </p:cNvSpPr>
          <p:nvPr/>
        </p:nvSpPr>
        <p:spPr bwMode="auto">
          <a:xfrm>
            <a:off x="258763" y="0"/>
            <a:ext cx="85709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91440" bIns="91440" anchor="ctr" anchorCtr="1"/>
          <a:lstStyle/>
          <a:p>
            <a:pPr algn="ctr">
              <a:lnSpc>
                <a:spcPct val="90000"/>
              </a:lnSpc>
              <a:defRPr/>
            </a:pPr>
            <a:endParaRPr lang="en-US" sz="3600" b="1" dirty="0">
              <a:solidFill>
                <a:schemeClr val="tx1"/>
              </a:solidFill>
              <a:ea typeface="+mj-ea"/>
              <a:cs typeface="+mj-cs"/>
            </a:endParaRPr>
          </a:p>
        </p:txBody>
      </p:sp>
      <p:sp>
        <p:nvSpPr>
          <p:cNvPr id="21507" name="Rectangle 8"/>
          <p:cNvSpPr txBox="1">
            <a:spLocks noChangeArrowheads="1"/>
          </p:cNvSpPr>
          <p:nvPr/>
        </p:nvSpPr>
        <p:spPr bwMode="auto">
          <a:xfrm>
            <a:off x="300038" y="2014330"/>
            <a:ext cx="8585200" cy="3763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lvl="1" indent="-273050" eaLnBrk="0" hangingPunct="0">
              <a:lnSpc>
                <a:spcPct val="95000"/>
              </a:lnSpc>
              <a:spcBef>
                <a:spcPts val="1200"/>
              </a:spcBef>
              <a:buClr>
                <a:srgbClr val="002060"/>
              </a:buClr>
              <a:buSzPct val="95000"/>
            </a:pP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69088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American Academy of Physician Assistants—AAPA 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558800" y="2057570"/>
            <a:ext cx="7747000" cy="3724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“A physician assistant </a:t>
            </a:r>
            <a:r>
              <a:rPr lang="en-US" sz="2400" dirty="0" smtClean="0">
                <a:solidFill>
                  <a:srgbClr val="FF0000"/>
                </a:solidFill>
              </a:rPr>
              <a:t>should disclose </a:t>
            </a:r>
            <a:r>
              <a:rPr lang="en-US" sz="2400" dirty="0" smtClean="0"/>
              <a:t>to his or her supervising physician information about errors made in the course of caring for a patient. The </a:t>
            </a:r>
            <a:r>
              <a:rPr lang="en-US" sz="2400" dirty="0" smtClean="0">
                <a:solidFill>
                  <a:srgbClr val="FF0000"/>
                </a:solidFill>
              </a:rPr>
              <a:t>supervising physician and PA should disclose </a:t>
            </a:r>
            <a:r>
              <a:rPr lang="en-US" sz="2400" dirty="0" smtClean="0"/>
              <a:t>the error to the patient </a:t>
            </a:r>
            <a:r>
              <a:rPr lang="en-US" sz="2400" dirty="0" smtClean="0">
                <a:solidFill>
                  <a:srgbClr val="FF0000"/>
                </a:solidFill>
              </a:rPr>
              <a:t>if such information is significant to the patient’s interests and wellbeing.</a:t>
            </a:r>
            <a:r>
              <a:rPr lang="en-US" sz="2400" dirty="0" smtClean="0"/>
              <a:t> Errors do not always constitute improper, negligent, or unethical behavior, but failure to disclose them may.” </a:t>
            </a:r>
            <a:endParaRPr lang="en-US" sz="2400" dirty="0"/>
          </a:p>
          <a:p>
            <a:endParaRPr lang="en-US" sz="2400" dirty="0" smtClean="0"/>
          </a:p>
          <a:p>
            <a:r>
              <a:rPr lang="en-US" sz="2000" dirty="0" smtClean="0"/>
              <a:t>Guidelines for </a:t>
            </a:r>
            <a:r>
              <a:rPr lang="en-US" sz="2000" dirty="0"/>
              <a:t>Ethical Conduct for the Physician Assistant Profession </a:t>
            </a:r>
          </a:p>
        </p:txBody>
      </p:sp>
    </p:spTree>
    <p:extLst>
      <p:ext uri="{BB962C8B-B14F-4D97-AF65-F5344CB8AC3E}">
        <p14:creationId xmlns:p14="http://schemas.microsoft.com/office/powerpoint/2010/main" val="58121513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Educating Physician Assistants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PA students and practitioners benefit from education in medical error and disclosure.</a:t>
            </a:r>
          </a:p>
          <a:p>
            <a:endParaRPr lang="en-US" sz="2800" dirty="0" smtClean="0"/>
          </a:p>
          <a:p>
            <a:r>
              <a:rPr lang="en-US" sz="2800" dirty="0" smtClean="0"/>
              <a:t>Educate supervisors (physicians) and preceptors (physicians, PAs, NPs, etc.) to model appropriate disclosure skills.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Provide opportunities to learn about </a:t>
            </a:r>
            <a:r>
              <a:rPr lang="en-US" sz="2800" dirty="0"/>
              <a:t>and </a:t>
            </a:r>
            <a:r>
              <a:rPr lang="en-US" sz="2800" dirty="0" smtClean="0"/>
              <a:t>participate </a:t>
            </a:r>
            <a:r>
              <a:rPr lang="en-US" sz="2800" dirty="0"/>
              <a:t>in the process of analysis of a medical error after it has </a:t>
            </a:r>
            <a:r>
              <a:rPr lang="en-US" sz="2800" dirty="0" smtClean="0"/>
              <a:t>occurred. </a:t>
            </a:r>
          </a:p>
          <a:p>
            <a:endParaRPr lang="en-US" sz="2800" dirty="0" smtClean="0"/>
          </a:p>
          <a:p>
            <a:r>
              <a:rPr lang="en-US" sz="2800" dirty="0" smtClean="0"/>
              <a:t>Seek opportunities for small group, especially interprofessional, discussions of medical error and disclosure.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7484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Key elements for training PAs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Epidemiology of error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Institutional disclosure issues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Discussion and planning following an error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D</a:t>
            </a:r>
            <a:r>
              <a:rPr lang="en-US" sz="2800" dirty="0" smtClean="0"/>
              <a:t>isclosure conversations with a patient and their family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What to expect from patients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What to expect from colleagues and leadership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Personal reaction to error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5167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Recommended Training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6684"/>
            <a:ext cx="8229600" cy="475031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Full training integrates:</a:t>
            </a:r>
          </a:p>
          <a:p>
            <a:pPr lvl="1"/>
            <a:r>
              <a:rPr lang="en-US" sz="2800" dirty="0"/>
              <a:t>D</a:t>
            </a:r>
            <a:r>
              <a:rPr lang="en-US" sz="2800" dirty="0" smtClean="0"/>
              <a:t>idactic training</a:t>
            </a:r>
          </a:p>
          <a:p>
            <a:pPr lvl="1"/>
            <a:r>
              <a:rPr lang="en-US" sz="2800" dirty="0"/>
              <a:t>P</a:t>
            </a:r>
            <a:r>
              <a:rPr lang="en-US" sz="2800" dirty="0" smtClean="0"/>
              <a:t>aired and small group role-play</a:t>
            </a:r>
          </a:p>
          <a:p>
            <a:pPr lvl="2"/>
            <a:r>
              <a:rPr lang="en-US" sz="2800" dirty="0" smtClean="0"/>
              <a:t>This </a:t>
            </a:r>
            <a:r>
              <a:rPr lang="en-US" sz="2800" dirty="0"/>
              <a:t>benefits from being </a:t>
            </a:r>
            <a:r>
              <a:rPr lang="en-US" sz="2800" dirty="0" smtClean="0"/>
              <a:t>interprofessional (e.g., pharmacy, nursing, and medical students)</a:t>
            </a:r>
          </a:p>
          <a:p>
            <a:pPr lvl="1"/>
            <a:r>
              <a:rPr lang="en-US" sz="2800" dirty="0" smtClean="0"/>
              <a:t>Debriefing</a:t>
            </a:r>
          </a:p>
        </p:txBody>
      </p:sp>
    </p:spTree>
    <p:extLst>
      <p:ext uri="{BB962C8B-B14F-4D97-AF65-F5344CB8AC3E}">
        <p14:creationId xmlns:p14="http://schemas.microsoft.com/office/powerpoint/2010/main" val="255955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Educating Physician Assistants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496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2400" dirty="0" smtClean="0"/>
              <a:t>Practice communicating through role play about a medical error in case scenarios</a:t>
            </a:r>
            <a:endParaRPr lang="en-US" sz="2400" baseline="30000" dirty="0" smtClean="0"/>
          </a:p>
          <a:p>
            <a:pPr marL="457200" lvl="1" indent="0">
              <a:buNone/>
            </a:pPr>
            <a:endParaRPr lang="en-US" sz="2400" baseline="30000" dirty="0" smtClean="0"/>
          </a:p>
          <a:p>
            <a:pPr lvl="2"/>
            <a:r>
              <a:rPr lang="en-US" sz="2400" dirty="0"/>
              <a:t>U</a:t>
            </a:r>
            <a:r>
              <a:rPr lang="en-US" sz="2400" dirty="0" smtClean="0"/>
              <a:t>nderstand the importance of </a:t>
            </a:r>
            <a:r>
              <a:rPr lang="en-US" sz="2400" dirty="0"/>
              <a:t>a timely expression of regret that is </a:t>
            </a:r>
            <a:r>
              <a:rPr lang="en-US" sz="2400" dirty="0" smtClean="0"/>
              <a:t>honest, personal</a:t>
            </a:r>
            <a:r>
              <a:rPr lang="en-US" sz="2400" dirty="0"/>
              <a:t>, and </a:t>
            </a:r>
            <a:r>
              <a:rPr lang="en-US" sz="2400" dirty="0" smtClean="0"/>
              <a:t>empathetic</a:t>
            </a:r>
          </a:p>
          <a:p>
            <a:pPr lvl="2"/>
            <a:r>
              <a:rPr lang="en-US" sz="2400" dirty="0"/>
              <a:t>R</a:t>
            </a:r>
            <a:r>
              <a:rPr lang="en-US" sz="2400" dirty="0" smtClean="0"/>
              <a:t>ecognition </a:t>
            </a:r>
            <a:r>
              <a:rPr lang="en-US" sz="2400" dirty="0"/>
              <a:t>of responsibility </a:t>
            </a:r>
            <a:r>
              <a:rPr lang="en-US" sz="2400" dirty="0" smtClean="0"/>
              <a:t>for the </a:t>
            </a:r>
            <a:r>
              <a:rPr lang="en-US" sz="2400" dirty="0"/>
              <a:t>error and its harmful </a:t>
            </a:r>
            <a:r>
              <a:rPr lang="en-US" sz="2400" dirty="0" smtClean="0"/>
              <a:t>effects</a:t>
            </a:r>
            <a:endParaRPr lang="en-US" sz="2400" dirty="0"/>
          </a:p>
          <a:p>
            <a:pPr lvl="2"/>
            <a:r>
              <a:rPr lang="en-US" sz="2400" dirty="0" smtClean="0"/>
              <a:t>the </a:t>
            </a:r>
            <a:r>
              <a:rPr lang="en-US" sz="2400" dirty="0"/>
              <a:t>importance of </a:t>
            </a:r>
            <a:r>
              <a:rPr lang="en-US" sz="2400" dirty="0" smtClean="0"/>
              <a:t>benevolent gestures </a:t>
            </a:r>
            <a:r>
              <a:rPr lang="en-US" sz="2400" dirty="0"/>
              <a:t>or remedies for medical </a:t>
            </a:r>
            <a:r>
              <a:rPr lang="en-US" sz="2400" dirty="0" smtClean="0"/>
              <a:t>errors</a:t>
            </a:r>
            <a:endParaRPr lang="en-US" sz="2400" dirty="0"/>
          </a:p>
          <a:p>
            <a:pPr lvl="2"/>
            <a:r>
              <a:rPr lang="en-US" sz="2400" dirty="0"/>
              <a:t>P</a:t>
            </a:r>
            <a:r>
              <a:rPr lang="en-US" sz="2400" dirty="0" smtClean="0"/>
              <a:t>atient </a:t>
            </a:r>
            <a:r>
              <a:rPr lang="en-US" sz="2400" dirty="0"/>
              <a:t>and/</a:t>
            </a:r>
            <a:r>
              <a:rPr lang="en-US" sz="2400" dirty="0" smtClean="0"/>
              <a:t>or family </a:t>
            </a:r>
            <a:r>
              <a:rPr lang="en-US" sz="2400" dirty="0"/>
              <a:t>expectations including the fear of </a:t>
            </a:r>
            <a:r>
              <a:rPr lang="en-US" sz="2400" dirty="0" smtClean="0"/>
              <a:t>abandonment</a:t>
            </a:r>
            <a:endParaRPr lang="en-US" sz="2400" dirty="0"/>
          </a:p>
          <a:p>
            <a:pPr lvl="2"/>
            <a:r>
              <a:rPr lang="en-US" sz="2400" dirty="0"/>
              <a:t>A</a:t>
            </a:r>
            <a:r>
              <a:rPr lang="en-US" sz="2400" dirty="0" smtClean="0"/>
              <a:t>nticipation </a:t>
            </a:r>
            <a:r>
              <a:rPr lang="en-US" sz="2400" dirty="0"/>
              <a:t>of potentially difficult to answer </a:t>
            </a:r>
            <a:r>
              <a:rPr lang="en-US" sz="2400" dirty="0" smtClean="0"/>
              <a:t>questions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8219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Educating Physician Assistants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8082"/>
            <a:ext cx="8229600" cy="4638917"/>
          </a:xfrm>
        </p:spPr>
        <p:txBody>
          <a:bodyPr>
            <a:noAutofit/>
          </a:bodyPr>
          <a:lstStyle/>
          <a:p>
            <a:r>
              <a:rPr lang="en-US" sz="2800" dirty="0" smtClean="0"/>
              <a:t>Provide participants with </a:t>
            </a:r>
            <a:r>
              <a:rPr lang="en-US" sz="2800" dirty="0"/>
              <a:t>examples of appropriate expressions </a:t>
            </a:r>
            <a:r>
              <a:rPr lang="en-US" sz="2800" dirty="0" smtClean="0"/>
              <a:t>of regret:</a:t>
            </a:r>
          </a:p>
          <a:p>
            <a:pPr lvl="1"/>
            <a:r>
              <a:rPr lang="en-US" sz="2800" dirty="0" smtClean="0"/>
              <a:t>setting, body language, eye contact</a:t>
            </a:r>
          </a:p>
          <a:p>
            <a:pPr lvl="1"/>
            <a:r>
              <a:rPr lang="en-US" sz="2800" dirty="0" smtClean="0"/>
              <a:t>choice </a:t>
            </a:r>
            <a:r>
              <a:rPr lang="en-US" sz="2800" dirty="0"/>
              <a:t>of </a:t>
            </a:r>
            <a:r>
              <a:rPr lang="en-US" sz="2800" dirty="0" smtClean="0"/>
              <a:t>terminology</a:t>
            </a:r>
            <a:endParaRPr lang="en-US" sz="2800" dirty="0"/>
          </a:p>
          <a:p>
            <a:r>
              <a:rPr lang="en-US" sz="2800" dirty="0" smtClean="0"/>
              <a:t>Provide opportunities to practice in small groups. </a:t>
            </a:r>
          </a:p>
          <a:p>
            <a:r>
              <a:rPr lang="en-US" sz="2800" dirty="0" smtClean="0"/>
              <a:t>Discuss and debrief as a large group afterword</a:t>
            </a:r>
            <a:endParaRPr lang="en-US" sz="2800" dirty="0"/>
          </a:p>
          <a:p>
            <a:r>
              <a:rPr lang="en-US" sz="2800" dirty="0" smtClean="0"/>
              <a:t>Encourage peer feedback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6668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Developing disclosure and apology skills:  A proposal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A series of three one-on-one role plays allows:</a:t>
            </a:r>
          </a:p>
          <a:p>
            <a:pPr lvl="1"/>
            <a:r>
              <a:rPr lang="en-US" sz="2800" dirty="0" smtClean="0"/>
              <a:t>Practice in a simple acknowledgement of error outside of a clinical context</a:t>
            </a:r>
          </a:p>
          <a:p>
            <a:pPr lvl="1"/>
            <a:r>
              <a:rPr lang="en-US" sz="2800" dirty="0" smtClean="0"/>
              <a:t>Practice acknowledging a clinical error to a supervising clinician or other colleague</a:t>
            </a:r>
          </a:p>
          <a:p>
            <a:pPr lvl="1"/>
            <a:r>
              <a:rPr lang="en-US" sz="2800" dirty="0" smtClean="0"/>
              <a:t>Practice disclosing a clinical error to a patient</a:t>
            </a:r>
          </a:p>
          <a:p>
            <a:pPr marL="274320" lvl="1" indent="0">
              <a:buNone/>
            </a:pPr>
            <a:endParaRPr lang="en-US" sz="2800" dirty="0" smtClean="0"/>
          </a:p>
          <a:p>
            <a:r>
              <a:rPr lang="en-US" sz="2800" dirty="0" smtClean="0"/>
              <a:t>If time allows conduct an interprofessional “fish bowl” role play allowing:</a:t>
            </a:r>
          </a:p>
          <a:p>
            <a:pPr lvl="1"/>
            <a:r>
              <a:rPr lang="en-US" sz="2800" dirty="0" smtClean="0"/>
              <a:t>Multiple disciplines to disclose to a patient at the same time.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3502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9224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Getting the feel of it: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6024"/>
            <a:ext cx="8229600" cy="4325112"/>
          </a:xfrm>
        </p:spPr>
        <p:txBody>
          <a:bodyPr>
            <a:normAutofit fontScale="92500" lnSpcReduction="10000"/>
          </a:bodyPr>
          <a:lstStyle/>
          <a:p>
            <a:pPr marL="624078" indent="-514350">
              <a:buFont typeface="+mj-lt"/>
              <a:buAutoNum type="arabicPeriod"/>
            </a:pPr>
            <a:r>
              <a:rPr lang="en-US" sz="2800" dirty="0" smtClean="0"/>
              <a:t>Select one member of a pair to be “the driver” and the second member of the pair to be the “car owner”.</a:t>
            </a:r>
          </a:p>
          <a:p>
            <a:pPr marL="624078" indent="-514350">
              <a:buFont typeface="+mj-lt"/>
              <a:buAutoNum type="arabicPeriod"/>
            </a:pPr>
            <a:endParaRPr lang="en-US" sz="2800" dirty="0" smtClean="0"/>
          </a:p>
          <a:p>
            <a:pPr marL="624078" indent="-514350">
              <a:buFont typeface="+mj-lt"/>
              <a:buAutoNum type="arabicPeriod"/>
            </a:pPr>
            <a:r>
              <a:rPr lang="en-US" sz="2800" dirty="0" smtClean="0"/>
              <a:t>When driver arrived and parked, you accidentally hit your neighbor’s car.  The passenger door was dented slightly.  The damage is about $500.  No one was injured.  </a:t>
            </a:r>
          </a:p>
          <a:p>
            <a:pPr marL="109728" indent="0">
              <a:buNone/>
            </a:pPr>
            <a:endParaRPr lang="en-US" sz="2800" dirty="0" smtClean="0"/>
          </a:p>
          <a:p>
            <a:pPr marL="624078" indent="-514350">
              <a:buFont typeface="+mj-lt"/>
              <a:buAutoNum type="arabicPeriod"/>
            </a:pPr>
            <a:r>
              <a:rPr lang="en-US" sz="2800" dirty="0" smtClean="0"/>
              <a:t>“Driver” discloses the accident to the “car owner”.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56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Disclosure to Supervising Physician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25112"/>
          </a:xfrm>
        </p:spPr>
        <p:txBody>
          <a:bodyPr>
            <a:normAutofit fontScale="85000" lnSpcReduction="10000"/>
          </a:bodyPr>
          <a:lstStyle/>
          <a:p>
            <a:pPr marL="633222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3300" dirty="0" smtClean="0"/>
              <a:t>Provide a clinical case, where one participant is a physician and the other a physician assistant.  </a:t>
            </a:r>
          </a:p>
          <a:p>
            <a:pPr marL="633222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3300" dirty="0" smtClean="0"/>
              <a:t>An error has occurred.  Poor communication between a nurse and the physician assistant resulted in a fall occurring, no serious harm occurred, but the patient is frightened, and the result could have been worse.</a:t>
            </a:r>
          </a:p>
          <a:p>
            <a:pPr marL="633222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3300" dirty="0" smtClean="0"/>
              <a:t>Physician assistant disclosures error to physician.</a:t>
            </a:r>
          </a:p>
          <a:p>
            <a:pPr marL="624078" lvl="0" indent="-514350">
              <a:buFont typeface="+mj-lt"/>
              <a:buAutoNum type="arabicPeriod"/>
            </a:pPr>
            <a:endParaRPr lang="en-US" i="1" dirty="0" smtClean="0"/>
          </a:p>
          <a:p>
            <a:pPr marL="109728" lvl="0" indent="0">
              <a:buNone/>
            </a:pPr>
            <a:endParaRPr lang="en-US" i="1" dirty="0"/>
          </a:p>
          <a:p>
            <a:pPr lvl="1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7495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Disclosure to the patient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633222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3000" dirty="0"/>
              <a:t>Provide clinical case, where one participant is a </a:t>
            </a:r>
            <a:r>
              <a:rPr lang="en-US" sz="3000" dirty="0" smtClean="0"/>
              <a:t>physician assistant </a:t>
            </a:r>
            <a:r>
              <a:rPr lang="en-US" sz="3000" dirty="0"/>
              <a:t>and the other a </a:t>
            </a:r>
            <a:r>
              <a:rPr lang="en-US" sz="3000" dirty="0" smtClean="0"/>
              <a:t>patient.  </a:t>
            </a:r>
            <a:endParaRPr lang="en-US" sz="3000" dirty="0"/>
          </a:p>
          <a:p>
            <a:pPr marL="633222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3000" dirty="0"/>
              <a:t>An error has occurred.  Poor communication between a nurse and the physician assistant resulted in a fall occurring, no serious harm occurred, but the patient is frightened, and the result could have been worse.</a:t>
            </a:r>
          </a:p>
          <a:p>
            <a:pPr marL="633222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3000" dirty="0"/>
              <a:t>P</a:t>
            </a:r>
            <a:r>
              <a:rPr lang="en-US" sz="3000" dirty="0" smtClean="0"/>
              <a:t>hysician assistant discloses error to the patient.</a:t>
            </a:r>
            <a:endParaRPr lang="en-US" sz="3000" dirty="0"/>
          </a:p>
          <a:p>
            <a:pPr marL="624078" lvl="0" indent="-514350">
              <a:buFont typeface="+mj-lt"/>
              <a:buAutoNum type="arabicPeriod"/>
            </a:pP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02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Understand that error is common and difficult to reduce in healthcare settings.</a:t>
            </a:r>
          </a:p>
          <a:p>
            <a:pPr lvl="0"/>
            <a:r>
              <a:rPr lang="en-US" sz="2800" dirty="0" smtClean="0"/>
              <a:t>Describe a </a:t>
            </a:r>
            <a:r>
              <a:rPr lang="en-US" sz="2800" dirty="0"/>
              <a:t>training exercise to </a:t>
            </a:r>
            <a:r>
              <a:rPr lang="en-US" sz="2800" dirty="0" smtClean="0"/>
              <a:t>teach basic </a:t>
            </a:r>
            <a:r>
              <a:rPr lang="en-US" sz="2800" dirty="0"/>
              <a:t>error disclosure </a:t>
            </a:r>
            <a:r>
              <a:rPr lang="en-US" sz="2800" dirty="0" smtClean="0"/>
              <a:t>skills.</a:t>
            </a:r>
            <a:endParaRPr lang="en-US" sz="2800" dirty="0"/>
          </a:p>
          <a:p>
            <a:pPr lvl="0"/>
            <a:r>
              <a:rPr lang="en-US" sz="2800" dirty="0"/>
              <a:t>Describe key disclosure communication elements to help ensure the patient’s needs are met</a:t>
            </a:r>
            <a:r>
              <a:rPr lang="en-US" sz="2800" dirty="0" smtClean="0"/>
              <a:t>.</a:t>
            </a:r>
          </a:p>
          <a:p>
            <a:pPr lvl="0"/>
            <a:r>
              <a:rPr lang="en-US" sz="2800" dirty="0" smtClean="0"/>
              <a:t>Describe the “second victim” response to medical error.</a:t>
            </a:r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41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D</a:t>
            </a:r>
            <a:r>
              <a:rPr lang="en-US" dirty="0" smtClean="0"/>
              <a:t>ebrief of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68720"/>
            <a:ext cx="8229600" cy="4608279"/>
          </a:xfrm>
        </p:spPr>
        <p:txBody>
          <a:bodyPr/>
          <a:lstStyle/>
          <a:p>
            <a:r>
              <a:rPr lang="en-US" sz="2800" b="1" u="sng" dirty="0" smtClean="0"/>
              <a:t>Physician Assistant Role</a:t>
            </a:r>
            <a:r>
              <a:rPr lang="en-US" sz="2800" b="1" dirty="0" smtClean="0"/>
              <a:t>:  </a:t>
            </a:r>
          </a:p>
          <a:p>
            <a:pPr lvl="1"/>
            <a:r>
              <a:rPr lang="en-US" sz="2800" dirty="0" smtClean="0"/>
              <a:t>How was it to disclose an error to your colleague? </a:t>
            </a:r>
          </a:p>
          <a:p>
            <a:pPr lvl="1"/>
            <a:endParaRPr lang="en-US" sz="2800" dirty="0" smtClean="0"/>
          </a:p>
          <a:p>
            <a:r>
              <a:rPr lang="en-US" sz="2800" b="1" u="sng" dirty="0" smtClean="0"/>
              <a:t>Physician Role</a:t>
            </a:r>
            <a:r>
              <a:rPr lang="en-US" sz="2800" b="1" dirty="0" smtClean="0"/>
              <a:t>:  </a:t>
            </a:r>
          </a:p>
          <a:p>
            <a:pPr lvl="1"/>
            <a:r>
              <a:rPr lang="en-US" sz="2800" dirty="0" smtClean="0"/>
              <a:t>What did you hear?  </a:t>
            </a:r>
          </a:p>
          <a:p>
            <a:pPr lvl="1"/>
            <a:r>
              <a:rPr lang="en-US" sz="2800" dirty="0" smtClean="0"/>
              <a:t>What did you hope to hear?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94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D</a:t>
            </a:r>
            <a:r>
              <a:rPr lang="en-US" dirty="0" smtClean="0"/>
              <a:t>ebrief of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9482"/>
            <a:ext cx="8229600" cy="4527517"/>
          </a:xfrm>
        </p:spPr>
        <p:txBody>
          <a:bodyPr/>
          <a:lstStyle/>
          <a:p>
            <a:r>
              <a:rPr lang="en-US" sz="2800" b="1" u="sng" dirty="0" smtClean="0">
                <a:solidFill>
                  <a:srgbClr val="292934"/>
                </a:solidFill>
              </a:rPr>
              <a:t>Physician Assistant Role</a:t>
            </a:r>
            <a:r>
              <a:rPr lang="en-US" sz="2800" b="1" dirty="0" smtClean="0">
                <a:solidFill>
                  <a:srgbClr val="292934"/>
                </a:solidFill>
              </a:rPr>
              <a:t>:  </a:t>
            </a:r>
          </a:p>
          <a:p>
            <a:pPr lvl="1"/>
            <a:r>
              <a:rPr lang="en-US" sz="2800" dirty="0" smtClean="0">
                <a:solidFill>
                  <a:srgbClr val="292934"/>
                </a:solidFill>
              </a:rPr>
              <a:t>How was it to disclose an error to a patient?</a:t>
            </a:r>
          </a:p>
          <a:p>
            <a:pPr lvl="1"/>
            <a:endParaRPr lang="en-US" sz="2800" dirty="0" smtClean="0">
              <a:solidFill>
                <a:srgbClr val="292934"/>
              </a:solidFill>
            </a:endParaRPr>
          </a:p>
          <a:p>
            <a:r>
              <a:rPr lang="en-US" sz="2800" dirty="0" smtClean="0">
                <a:solidFill>
                  <a:srgbClr val="292934"/>
                </a:solidFill>
              </a:rPr>
              <a:t> </a:t>
            </a:r>
            <a:r>
              <a:rPr lang="en-US" sz="2800" b="1" u="sng" dirty="0" smtClean="0">
                <a:solidFill>
                  <a:srgbClr val="292934"/>
                </a:solidFill>
              </a:rPr>
              <a:t>Patient Role</a:t>
            </a:r>
            <a:r>
              <a:rPr lang="en-US" sz="2800" b="1" dirty="0" smtClean="0">
                <a:solidFill>
                  <a:srgbClr val="292934"/>
                </a:solidFill>
              </a:rPr>
              <a:t>:  </a:t>
            </a:r>
          </a:p>
          <a:p>
            <a:pPr lvl="1"/>
            <a:r>
              <a:rPr lang="en-US" sz="2800" dirty="0" smtClean="0">
                <a:solidFill>
                  <a:srgbClr val="292934"/>
                </a:solidFill>
              </a:rPr>
              <a:t>What did you hear?  </a:t>
            </a:r>
          </a:p>
          <a:p>
            <a:pPr lvl="1"/>
            <a:r>
              <a:rPr lang="en-US" sz="2800" dirty="0" smtClean="0">
                <a:solidFill>
                  <a:srgbClr val="292934"/>
                </a:solidFill>
              </a:rPr>
              <a:t>What did you hope to hear?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11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 smtClean="0"/>
              <a:t>Some Questions to Stimulate Discussion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Should physicians </a:t>
            </a:r>
            <a:r>
              <a:rPr lang="en-US" sz="2800" i="1" dirty="0" smtClean="0">
                <a:solidFill>
                  <a:srgbClr val="FF0000"/>
                </a:solidFill>
              </a:rPr>
              <a:t>ever</a:t>
            </a:r>
            <a:r>
              <a:rPr lang="en-US" sz="2800" dirty="0" smtClean="0"/>
              <a:t> disclose for a PA’s error?</a:t>
            </a:r>
          </a:p>
          <a:p>
            <a:endParaRPr lang="en-US" sz="2800" dirty="0" smtClean="0"/>
          </a:p>
          <a:p>
            <a:r>
              <a:rPr lang="en-US" sz="2800" dirty="0" smtClean="0"/>
              <a:t>Should PAs </a:t>
            </a:r>
            <a:r>
              <a:rPr lang="en-US" sz="2800" i="1" dirty="0" smtClean="0">
                <a:solidFill>
                  <a:srgbClr val="FF0000"/>
                </a:solidFill>
              </a:rPr>
              <a:t>ever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disclose for a physician’s error?</a:t>
            </a:r>
          </a:p>
          <a:p>
            <a:endParaRPr lang="en-US" sz="2800" dirty="0" smtClean="0"/>
          </a:p>
          <a:p>
            <a:r>
              <a:rPr lang="en-US" sz="2800" dirty="0"/>
              <a:t>Should physicians and PAs disclose error as a team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r>
              <a:rPr lang="en-US" sz="2800" dirty="0"/>
              <a:t>Should PAs disclose medical </a:t>
            </a:r>
            <a:r>
              <a:rPr lang="en-US" sz="2800" dirty="0" smtClean="0"/>
              <a:t>errors alone?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4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Disclosure:  The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53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Discussion and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A team needs to:</a:t>
            </a:r>
          </a:p>
          <a:p>
            <a:endParaRPr lang="en-US" sz="400" dirty="0" smtClean="0"/>
          </a:p>
          <a:p>
            <a:pPr lvl="1"/>
            <a:r>
              <a:rPr lang="en-US" sz="2800" dirty="0" smtClean="0"/>
              <a:t>understand </a:t>
            </a:r>
            <a:r>
              <a:rPr lang="en-US" sz="2800" dirty="0"/>
              <a:t>institutional requirements for conduct of the disclosure</a:t>
            </a:r>
            <a:r>
              <a:rPr lang="en-US" sz="2800" dirty="0" smtClean="0"/>
              <a:t>.</a:t>
            </a:r>
          </a:p>
          <a:p>
            <a:pPr lvl="1"/>
            <a:r>
              <a:rPr lang="en-US" sz="2800" dirty="0" smtClean="0"/>
              <a:t>agree to who will be involved in the disclosure.</a:t>
            </a:r>
          </a:p>
          <a:p>
            <a:pPr lvl="1"/>
            <a:r>
              <a:rPr lang="en-US" sz="2800" dirty="0" smtClean="0"/>
              <a:t>agree to </a:t>
            </a:r>
            <a:r>
              <a:rPr lang="en-US" sz="2800" dirty="0"/>
              <a:t>w</a:t>
            </a:r>
            <a:r>
              <a:rPr lang="en-US" sz="2800" dirty="0" smtClean="0"/>
              <a:t>hat will be said.</a:t>
            </a:r>
          </a:p>
          <a:p>
            <a:pPr lvl="1"/>
            <a:r>
              <a:rPr lang="en-US" sz="2800" dirty="0" smtClean="0"/>
              <a:t>agree to how each team member’s role will be represented.</a:t>
            </a:r>
          </a:p>
          <a:p>
            <a:pPr lvl="1"/>
            <a:r>
              <a:rPr lang="en-US" sz="2800" dirty="0" smtClean="0"/>
              <a:t>know what to expect from the patient and family.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85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pPr eaLnBrk="1" hangingPunct="1"/>
            <a:r>
              <a:rPr lang="en-US" dirty="0"/>
              <a:t>The “Coaching” Model</a:t>
            </a:r>
          </a:p>
        </p:txBody>
      </p:sp>
      <p:sp>
        <p:nvSpPr>
          <p:cNvPr id="415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54200"/>
            <a:ext cx="8458200" cy="4505657"/>
          </a:xfrm>
        </p:spPr>
        <p:txBody>
          <a:bodyPr>
            <a:noAutofit/>
          </a:bodyPr>
          <a:lstStyle/>
          <a:p>
            <a:pPr eaLnBrk="1" hangingPunct="1">
              <a:spcBef>
                <a:spcPts val="0"/>
              </a:spcBef>
            </a:pPr>
            <a:r>
              <a:rPr lang="en-US" sz="2800" dirty="0"/>
              <a:t>Not realistic to train all clinicians in disclosure </a:t>
            </a:r>
            <a:r>
              <a:rPr lang="en-US" sz="2800" dirty="0" smtClean="0"/>
              <a:t>skills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n-US" sz="2800" dirty="0"/>
          </a:p>
          <a:p>
            <a:pPr eaLnBrk="1" hangingPunct="1">
              <a:spcBef>
                <a:spcPts val="0"/>
              </a:spcBef>
            </a:pPr>
            <a:r>
              <a:rPr lang="en-US" sz="2800" dirty="0" smtClean="0"/>
              <a:t>Provide “Just </a:t>
            </a:r>
            <a:r>
              <a:rPr lang="en-US" sz="2800" dirty="0"/>
              <a:t>in time” coaching to </a:t>
            </a:r>
            <a:r>
              <a:rPr lang="en-US" sz="2800" dirty="0" smtClean="0"/>
              <a:t>clinicians</a:t>
            </a:r>
            <a:r>
              <a:rPr lang="en-US" sz="2800" dirty="0"/>
              <a:t>, </a:t>
            </a:r>
            <a:r>
              <a:rPr lang="en-US" sz="2800" dirty="0" smtClean="0"/>
              <a:t>24x7</a:t>
            </a:r>
          </a:p>
          <a:p>
            <a:pPr eaLnBrk="1" hangingPunct="1">
              <a:spcBef>
                <a:spcPts val="0"/>
              </a:spcBef>
            </a:pPr>
            <a:endParaRPr lang="en-US" sz="2800" dirty="0" smtClean="0"/>
          </a:p>
          <a:p>
            <a:pPr eaLnBrk="1" hangingPunct="1">
              <a:spcBef>
                <a:spcPts val="0"/>
              </a:spcBef>
            </a:pPr>
            <a:r>
              <a:rPr lang="en-US" sz="2800" dirty="0" smtClean="0"/>
              <a:t>Train clinical </a:t>
            </a:r>
            <a:r>
              <a:rPr lang="en-US" sz="2800" dirty="0"/>
              <a:t>leaders </a:t>
            </a:r>
            <a:r>
              <a:rPr lang="en-US" sz="2800" dirty="0" smtClean="0"/>
              <a:t>as disclosure coaches</a:t>
            </a:r>
            <a:endParaRPr lang="en-US" sz="2800" dirty="0"/>
          </a:p>
          <a:p>
            <a:pPr lvl="1" eaLnBrk="1" hangingPunct="1">
              <a:spcBef>
                <a:spcPts val="0"/>
              </a:spcBef>
            </a:pPr>
            <a:r>
              <a:rPr lang="en-US" sz="2400" dirty="0"/>
              <a:t>Facilitation and negotiation skills </a:t>
            </a:r>
          </a:p>
          <a:p>
            <a:pPr lvl="1" eaLnBrk="1" hangingPunct="1">
              <a:spcBef>
                <a:spcPts val="0"/>
              </a:spcBef>
            </a:pPr>
            <a:r>
              <a:rPr lang="en-US" sz="2400" dirty="0"/>
              <a:t>Knowledge of risk management and legal requirements</a:t>
            </a:r>
          </a:p>
          <a:p>
            <a:pPr lvl="1" eaLnBrk="1" hangingPunct="1">
              <a:spcBef>
                <a:spcPts val="0"/>
              </a:spcBef>
            </a:pPr>
            <a:r>
              <a:rPr lang="en-US" sz="2400" dirty="0"/>
              <a:t>Understanding </a:t>
            </a:r>
            <a:r>
              <a:rPr lang="en-US" sz="2400" dirty="0" smtClean="0"/>
              <a:t>the </a:t>
            </a:r>
            <a:r>
              <a:rPr lang="en-US" sz="2400" dirty="0"/>
              <a:t>impact of adverse events </a:t>
            </a:r>
            <a:r>
              <a:rPr lang="en-US" sz="2400" dirty="0" smtClean="0"/>
              <a:t>on </a:t>
            </a:r>
            <a:r>
              <a:rPr lang="en-US" sz="2400" dirty="0"/>
              <a:t>patients, families, and </a:t>
            </a:r>
            <a:r>
              <a:rPr lang="en-US" sz="2400" dirty="0" smtClean="0"/>
              <a:t>clinicians</a:t>
            </a:r>
            <a:endParaRPr lang="en-US" sz="2400" dirty="0"/>
          </a:p>
          <a:p>
            <a:pPr lvl="1" eaLnBrk="1" hangingPunct="1">
              <a:spcBef>
                <a:spcPts val="0"/>
              </a:spcBef>
            </a:pPr>
            <a:r>
              <a:rPr lang="en-US" sz="2400" dirty="0"/>
              <a:t>Knowledge of available support services</a:t>
            </a:r>
          </a:p>
        </p:txBody>
      </p:sp>
    </p:spTree>
    <p:extLst>
      <p:ext uri="{BB962C8B-B14F-4D97-AF65-F5344CB8AC3E}">
        <p14:creationId xmlns:p14="http://schemas.microsoft.com/office/powerpoint/2010/main" val="18299902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Disclosure and the Patient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000" dirty="0" smtClean="0"/>
              <a:t>Patients need:</a:t>
            </a:r>
          </a:p>
          <a:p>
            <a:pPr lvl="1"/>
            <a:r>
              <a:rPr lang="en-US" sz="2800" dirty="0" smtClean="0"/>
              <a:t>emotional support and acceptance.</a:t>
            </a:r>
          </a:p>
          <a:p>
            <a:pPr lvl="1"/>
            <a:r>
              <a:rPr lang="en-US" sz="2800" dirty="0" smtClean="0"/>
              <a:t>truthful information in a timely fashion.</a:t>
            </a:r>
          </a:p>
          <a:p>
            <a:pPr lvl="1"/>
            <a:r>
              <a:rPr lang="en-US" sz="2800" dirty="0" smtClean="0"/>
              <a:t>to understand that multiple discussions may be required to address all questions.</a:t>
            </a:r>
          </a:p>
          <a:p>
            <a:pPr lvl="1"/>
            <a:r>
              <a:rPr lang="en-US" sz="2800" dirty="0" smtClean="0"/>
              <a:t>medical information in appropriate, but jargon free language.</a:t>
            </a:r>
          </a:p>
          <a:p>
            <a:pPr lvl="1"/>
            <a:r>
              <a:rPr lang="en-US" sz="2800" dirty="0" smtClean="0"/>
              <a:t>to understand what happens next.</a:t>
            </a:r>
          </a:p>
          <a:p>
            <a:pPr marL="274320" lvl="1" indent="0">
              <a:buNone/>
            </a:pPr>
            <a:endParaRPr lang="en-US" sz="2800" dirty="0" smtClean="0"/>
          </a:p>
          <a:p>
            <a:r>
              <a:rPr lang="en-US" sz="3000" dirty="0" smtClean="0"/>
              <a:t>Providers need:</a:t>
            </a:r>
          </a:p>
          <a:p>
            <a:pPr lvl="1"/>
            <a:r>
              <a:rPr lang="en-US" sz="2800" dirty="0" smtClean="0"/>
              <a:t>Disclosure coaching</a:t>
            </a:r>
          </a:p>
          <a:p>
            <a:pPr lvl="1"/>
            <a:r>
              <a:rPr lang="en-US" sz="2800" dirty="0" smtClean="0"/>
              <a:t>Informational, instrumental and emotional support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76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Preparation: Advice for clinicians</a:t>
            </a:r>
            <a:endParaRPr lang="en-US" dirty="0"/>
          </a:p>
        </p:txBody>
      </p:sp>
      <p:sp>
        <p:nvSpPr>
          <p:cNvPr id="440325" name="Rectangle 5"/>
          <p:cNvSpPr>
            <a:spLocks noGrp="1" noChangeArrowheads="1"/>
          </p:cNvSpPr>
          <p:nvPr>
            <p:ph idx="1"/>
          </p:nvPr>
        </p:nvSpPr>
        <p:spPr>
          <a:xfrm>
            <a:off x="111125" y="1600200"/>
            <a:ext cx="8880475" cy="4827104"/>
          </a:xfrm>
        </p:spPr>
        <p:txBody>
          <a:bodyPr>
            <a:normAutofit/>
          </a:bodyPr>
          <a:lstStyle/>
          <a:p>
            <a:pPr eaLnBrk="1" hangingPunct="1">
              <a:spcAft>
                <a:spcPts val="1200"/>
              </a:spcAft>
            </a:pPr>
            <a:r>
              <a:rPr lang="en-US" dirty="0" smtClean="0"/>
              <a:t>Get help, prepare, and discuss as a team</a:t>
            </a:r>
          </a:p>
          <a:p>
            <a:pPr lvl="1" eaLnBrk="1" hangingPunct="1">
              <a:spcAft>
                <a:spcPts val="1200"/>
              </a:spcAft>
            </a:pPr>
            <a:r>
              <a:rPr lang="en-US" sz="2400" dirty="0" smtClean="0"/>
              <a:t>Most failed disclosures caused by lack of preparation</a:t>
            </a:r>
          </a:p>
          <a:p>
            <a:pPr eaLnBrk="1" hangingPunct="1">
              <a:spcAft>
                <a:spcPts val="1200"/>
              </a:spcAft>
            </a:pPr>
            <a:r>
              <a:rPr lang="en-US" dirty="0" smtClean="0"/>
              <a:t>Attend to </a:t>
            </a:r>
            <a:r>
              <a:rPr lang="en-US" dirty="0"/>
              <a:t>the </a:t>
            </a:r>
            <a:r>
              <a:rPr lang="en-US" dirty="0" smtClean="0"/>
              <a:t>patient’s medical needs</a:t>
            </a:r>
            <a:endParaRPr lang="en-US" dirty="0"/>
          </a:p>
          <a:p>
            <a:pPr eaLnBrk="1" hangingPunct="1">
              <a:spcAft>
                <a:spcPts val="1200"/>
              </a:spcAft>
            </a:pPr>
            <a:r>
              <a:rPr lang="en-US" dirty="0"/>
              <a:t>Initial </a:t>
            </a:r>
            <a:r>
              <a:rPr lang="en-US" dirty="0" smtClean="0"/>
              <a:t>discussion within </a:t>
            </a:r>
            <a:r>
              <a:rPr lang="en-US" dirty="0"/>
              <a:t>a few hours of the event</a:t>
            </a:r>
          </a:p>
          <a:p>
            <a:pPr eaLnBrk="1" hangingPunct="1">
              <a:spcAft>
                <a:spcPts val="1200"/>
              </a:spcAft>
            </a:pPr>
            <a:r>
              <a:rPr lang="en-US" dirty="0"/>
              <a:t>Who will be in the room?</a:t>
            </a:r>
            <a:endParaRPr lang="en-US" dirty="0" smtClean="0"/>
          </a:p>
          <a:p>
            <a:pPr lvl="1" eaLnBrk="1" hangingPunct="1">
              <a:spcAft>
                <a:spcPts val="1200"/>
              </a:spcAft>
            </a:pPr>
            <a:r>
              <a:rPr lang="en-US" sz="2400" dirty="0" smtClean="0"/>
              <a:t>Clinicians </a:t>
            </a:r>
            <a:r>
              <a:rPr lang="en-US" sz="2400" dirty="0"/>
              <a:t>with prior relationship </a:t>
            </a:r>
            <a:endParaRPr lang="en-US" sz="2400" dirty="0" smtClean="0"/>
          </a:p>
          <a:p>
            <a:pPr lvl="1" eaLnBrk="1" hangingPunct="1">
              <a:spcAft>
                <a:spcPts val="1200"/>
              </a:spcAft>
            </a:pPr>
            <a:r>
              <a:rPr lang="en-US" sz="2400" dirty="0" smtClean="0"/>
              <a:t>Ensure everyone </a:t>
            </a:r>
            <a:r>
              <a:rPr lang="en-US" sz="2400" dirty="0"/>
              <a:t>is emotionally </a:t>
            </a:r>
            <a:r>
              <a:rPr lang="en-US" sz="2400" dirty="0" smtClean="0"/>
              <a:t>capable</a:t>
            </a:r>
          </a:p>
          <a:p>
            <a:pPr lvl="1" eaLnBrk="1" hangingPunct="1">
              <a:spcAft>
                <a:spcPts val="1200"/>
              </a:spcAft>
            </a:pPr>
            <a:r>
              <a:rPr lang="en-US" sz="2400" dirty="0" smtClean="0"/>
              <a:t>Careful planning of roles during discussion</a:t>
            </a:r>
          </a:p>
        </p:txBody>
      </p:sp>
    </p:spTree>
    <p:extLst>
      <p:ext uri="{BB962C8B-B14F-4D97-AF65-F5344CB8AC3E}">
        <p14:creationId xmlns:p14="http://schemas.microsoft.com/office/powerpoint/2010/main" val="3468053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/>
              <a:t>What should be told?</a:t>
            </a:r>
          </a:p>
        </p:txBody>
      </p:sp>
      <p:sp>
        <p:nvSpPr>
          <p:cNvPr id="444421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Aft>
                <a:spcPts val="1200"/>
              </a:spcAft>
            </a:pPr>
            <a:r>
              <a:rPr lang="en-US" sz="2800" dirty="0"/>
              <a:t>Facts </a:t>
            </a:r>
            <a:r>
              <a:rPr lang="en-US" sz="2800" dirty="0" smtClean="0"/>
              <a:t>- generally </a:t>
            </a:r>
            <a:r>
              <a:rPr lang="en-US" sz="2800" dirty="0"/>
              <a:t>the sooner the better</a:t>
            </a:r>
          </a:p>
          <a:p>
            <a:pPr lvl="1" eaLnBrk="1" hangingPunct="1">
              <a:spcAft>
                <a:spcPts val="1200"/>
              </a:spcAft>
            </a:pPr>
            <a:r>
              <a:rPr lang="en-US" sz="2800" dirty="0" smtClean="0"/>
              <a:t>But remember, the </a:t>
            </a:r>
            <a:r>
              <a:rPr lang="en-US" sz="2800" dirty="0"/>
              <a:t>first story is usually incomplete and sometimes </a:t>
            </a:r>
            <a:r>
              <a:rPr lang="en-US" sz="2800" dirty="0" smtClean="0"/>
              <a:t>even wrong</a:t>
            </a:r>
            <a:endParaRPr lang="en-US" sz="2800" dirty="0"/>
          </a:p>
          <a:p>
            <a:pPr eaLnBrk="1" hangingPunct="1">
              <a:spcAft>
                <a:spcPts val="1200"/>
              </a:spcAft>
            </a:pPr>
            <a:r>
              <a:rPr lang="en-US" sz="2800" dirty="0"/>
              <a:t>Avoid</a:t>
            </a:r>
            <a:r>
              <a:rPr lang="en-US" sz="2800" dirty="0" smtClean="0"/>
              <a:t> natural </a:t>
            </a:r>
            <a:r>
              <a:rPr lang="en-US" sz="2800" dirty="0"/>
              <a:t>desire to “put it all together</a:t>
            </a:r>
            <a:r>
              <a:rPr lang="en-US" sz="2800" dirty="0" smtClean="0"/>
              <a:t>”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120750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dirty="0" smtClean="0"/>
              <a:t>Steps in Disclosing Error: A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Explain that an error occurred</a:t>
            </a:r>
          </a:p>
          <a:p>
            <a:pPr lvl="0"/>
            <a:r>
              <a:rPr lang="en-US" dirty="0"/>
              <a:t>Apologize and express regret for the error</a:t>
            </a:r>
          </a:p>
          <a:p>
            <a:pPr lvl="0"/>
            <a:r>
              <a:rPr lang="en-US" dirty="0"/>
              <a:t>Convey the underlying elements resulting in the error</a:t>
            </a:r>
          </a:p>
          <a:p>
            <a:pPr lvl="0"/>
            <a:r>
              <a:rPr lang="en-US" dirty="0"/>
              <a:t>Address medical ramifications </a:t>
            </a:r>
            <a:r>
              <a:rPr lang="en-US" dirty="0" smtClean="0"/>
              <a:t>and how </a:t>
            </a:r>
            <a:r>
              <a:rPr lang="en-US" dirty="0"/>
              <a:t>the error will be managed</a:t>
            </a:r>
          </a:p>
          <a:p>
            <a:pPr lvl="0"/>
            <a:r>
              <a:rPr lang="en-US" dirty="0"/>
              <a:t>Describe steps that will be taken to prevent the recurrence of the error</a:t>
            </a:r>
          </a:p>
          <a:p>
            <a:pPr lvl="0"/>
            <a:r>
              <a:rPr lang="en-US" dirty="0" smtClean="0"/>
              <a:t>Arrange to </a:t>
            </a:r>
            <a:r>
              <a:rPr lang="en-US" dirty="0"/>
              <a:t>speak again at a time that is convenient to patient and </a:t>
            </a:r>
            <a:r>
              <a:rPr lang="en-US" dirty="0" smtClean="0"/>
              <a:t>family</a:t>
            </a:r>
          </a:p>
          <a:p>
            <a:pPr lvl="0"/>
            <a:r>
              <a:rPr lang="en-US" dirty="0" smtClean="0"/>
              <a:t>Talk about follow-up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3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Medical Error and Error Disclosure:</a:t>
            </a:r>
            <a:br>
              <a:rPr lang="en-US" sz="3200" dirty="0" smtClean="0"/>
            </a:br>
            <a:r>
              <a:rPr lang="en-US" sz="3200" dirty="0" smtClean="0"/>
              <a:t>Small Actions and their Consequences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3200" dirty="0" smtClean="0"/>
              <a:t>Case Example:  </a:t>
            </a:r>
            <a:r>
              <a:rPr lang="en-US" sz="3200" dirty="0"/>
              <a:t>S</a:t>
            </a:r>
            <a:r>
              <a:rPr lang="en-US" sz="3200" dirty="0" smtClean="0"/>
              <a:t>epsis in the ED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7156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/>
              <a:t>Be Prepared for Compensation Questions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ct val="100000"/>
              </a:spcAft>
            </a:pPr>
            <a:r>
              <a:rPr lang="en-US" sz="2800" dirty="0" smtClean="0">
                <a:latin typeface="+mj-lt"/>
              </a:rPr>
              <a:t>Acknowledge </a:t>
            </a:r>
            <a:r>
              <a:rPr lang="en-US" sz="2800" dirty="0">
                <a:latin typeface="+mj-lt"/>
              </a:rPr>
              <a:t>that the question is </a:t>
            </a:r>
            <a:r>
              <a:rPr lang="en-US" sz="2800" dirty="0" smtClean="0">
                <a:latin typeface="+mj-lt"/>
              </a:rPr>
              <a:t>legitimate.</a:t>
            </a:r>
          </a:p>
          <a:p>
            <a:pPr>
              <a:spcAft>
                <a:spcPct val="100000"/>
              </a:spcAft>
            </a:pPr>
            <a:r>
              <a:rPr lang="en-US" sz="2800" dirty="0" smtClean="0">
                <a:latin typeface="+mj-lt"/>
              </a:rPr>
              <a:t>Explain </a:t>
            </a:r>
            <a:r>
              <a:rPr lang="en-US" sz="2800" dirty="0">
                <a:latin typeface="+mj-lt"/>
              </a:rPr>
              <a:t>that you are not qualified or authorized to address those </a:t>
            </a:r>
            <a:r>
              <a:rPr lang="en-US" sz="2800" dirty="0" smtClean="0">
                <a:latin typeface="+mj-lt"/>
              </a:rPr>
              <a:t>issues.</a:t>
            </a:r>
            <a:endParaRPr lang="en-US" sz="2800" dirty="0">
              <a:latin typeface="+mj-lt"/>
            </a:endParaRPr>
          </a:p>
          <a:p>
            <a:pPr>
              <a:spcAft>
                <a:spcPct val="100000"/>
              </a:spcAft>
            </a:pPr>
            <a:r>
              <a:rPr lang="en-US" sz="2800" dirty="0">
                <a:latin typeface="+mj-lt"/>
              </a:rPr>
              <a:t>Assure them that others who are qualified will speak with them in the near future.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18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Emotion Handling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 smtClean="0"/>
          </a:p>
          <a:p>
            <a:r>
              <a:rPr lang="en-US" sz="3200" dirty="0" smtClean="0"/>
              <a:t>Anger</a:t>
            </a:r>
          </a:p>
          <a:p>
            <a:r>
              <a:rPr lang="en-US" sz="3200" dirty="0" smtClean="0"/>
              <a:t>Sadness</a:t>
            </a:r>
          </a:p>
          <a:p>
            <a:r>
              <a:rPr lang="en-US" sz="3200" dirty="0" smtClean="0"/>
              <a:t>Fear</a:t>
            </a:r>
          </a:p>
          <a:p>
            <a:r>
              <a:rPr lang="en-US" sz="3200" dirty="0" smtClean="0"/>
              <a:t>Uncertainly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01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Understanding the Apology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Verdana" pitchFamily="34" charset="0"/>
              </a:rPr>
              <a:t>“I’m sorry for what has happened to </a:t>
            </a:r>
            <a:r>
              <a:rPr lang="en-US" sz="3200" dirty="0" smtClean="0">
                <a:latin typeface="Verdana" pitchFamily="34" charset="0"/>
              </a:rPr>
              <a:t>you.” </a:t>
            </a:r>
          </a:p>
          <a:p>
            <a:pPr lvl="1">
              <a:lnSpc>
                <a:spcPct val="150000"/>
              </a:lnSpc>
            </a:pPr>
            <a:r>
              <a:rPr lang="en-US" sz="3200" dirty="0" smtClean="0">
                <a:latin typeface="Verdana" pitchFamily="34" charset="0"/>
              </a:rPr>
              <a:t>Always appropriate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Verdana" pitchFamily="34" charset="0"/>
              </a:rPr>
              <a:t>Do </a:t>
            </a:r>
            <a:r>
              <a:rPr lang="en-US" sz="3200" dirty="0">
                <a:latin typeface="Verdana" pitchFamily="34" charset="0"/>
              </a:rPr>
              <a:t>not blame “the system” or colleagues. </a:t>
            </a:r>
          </a:p>
          <a:p>
            <a:pPr lvl="1">
              <a:lnSpc>
                <a:spcPct val="150000"/>
              </a:lnSpc>
            </a:pPr>
            <a:r>
              <a:rPr lang="en-US" sz="3200" dirty="0" smtClean="0">
                <a:latin typeface="Verdana" pitchFamily="34" charset="0"/>
              </a:rPr>
              <a:t>“Hospitals are complicated places….”</a:t>
            </a:r>
          </a:p>
          <a:p>
            <a:pPr lvl="1">
              <a:lnSpc>
                <a:spcPct val="150000"/>
              </a:lnSpc>
            </a:pPr>
            <a:r>
              <a:rPr lang="en-US" sz="3200" dirty="0">
                <a:latin typeface="Verdana" pitchFamily="34" charset="0"/>
              </a:rPr>
              <a:t>“I’m sorry, </a:t>
            </a:r>
            <a:r>
              <a:rPr lang="en-US" sz="3200" dirty="0" smtClean="0">
                <a:latin typeface="Verdana" pitchFamily="34" charset="0"/>
              </a:rPr>
              <a:t>if </a:t>
            </a:r>
            <a:r>
              <a:rPr lang="en-US" sz="3200" dirty="0">
                <a:latin typeface="Verdana" pitchFamily="34" charset="0"/>
              </a:rPr>
              <a:t>the nurse had only called me…</a:t>
            </a:r>
            <a:r>
              <a:rPr lang="en-US" sz="3200" dirty="0" smtClean="0">
                <a:latin typeface="Verdana" pitchFamily="34" charset="0"/>
              </a:rPr>
              <a:t>”</a:t>
            </a:r>
            <a:endParaRPr lang="en-US" sz="3200" dirty="0">
              <a:latin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Verdana" pitchFamily="34" charset="0"/>
              </a:rPr>
              <a:t>Be careful of apologies that include “</a:t>
            </a:r>
            <a:r>
              <a:rPr lang="en-US" sz="3200" dirty="0" smtClean="0">
                <a:latin typeface="Verdana" pitchFamily="34" charset="0"/>
              </a:rPr>
              <a:t>buts.”</a:t>
            </a:r>
            <a:endParaRPr lang="en-US" sz="3200" dirty="0">
              <a:latin typeface="Verdana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US" sz="3200" dirty="0" smtClean="0">
                <a:latin typeface="Verdana" pitchFamily="34" charset="0"/>
              </a:rPr>
              <a:t>“I know this is unpleasant, awful, …. but believe me, for me its shattering.”</a:t>
            </a:r>
            <a:endParaRPr lang="en-US" sz="3200" dirty="0">
              <a:latin typeface="Verdana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59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Comes Next?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sz="2800" dirty="0" smtClean="0"/>
              <a:t>Patient and patient’s family’s response</a:t>
            </a:r>
          </a:p>
          <a:p>
            <a:pPr lvl="2"/>
            <a:r>
              <a:rPr lang="en-US" sz="2800" dirty="0" smtClean="0"/>
              <a:t>Disclosure skills are key</a:t>
            </a:r>
          </a:p>
          <a:p>
            <a:pPr lvl="2"/>
            <a:endParaRPr lang="en-US" sz="2800" dirty="0" smtClean="0"/>
          </a:p>
          <a:p>
            <a:pPr lvl="1"/>
            <a:r>
              <a:rPr lang="en-US" sz="2800" dirty="0" smtClean="0"/>
              <a:t>Legal or institutional retaliation</a:t>
            </a:r>
          </a:p>
          <a:p>
            <a:pPr lvl="2"/>
            <a:r>
              <a:rPr lang="en-US" sz="2800" dirty="0" smtClean="0"/>
              <a:t>Working with your institution</a:t>
            </a:r>
          </a:p>
          <a:p>
            <a:pPr lvl="2"/>
            <a:r>
              <a:rPr lang="en-US" sz="2800" dirty="0" smtClean="0"/>
              <a:t>Malpractice concerns</a:t>
            </a:r>
          </a:p>
          <a:p>
            <a:pPr lvl="2"/>
            <a:endParaRPr lang="en-US" sz="2800" dirty="0" smtClean="0"/>
          </a:p>
          <a:p>
            <a:pPr lvl="1"/>
            <a:r>
              <a:rPr lang="en-US" sz="2800" dirty="0" smtClean="0"/>
              <a:t>Professional concerns </a:t>
            </a:r>
          </a:p>
          <a:p>
            <a:pPr lvl="2"/>
            <a:r>
              <a:rPr lang="en-US" sz="2800" dirty="0" smtClean="0"/>
              <a:t>Colleagues will lose trust</a:t>
            </a:r>
          </a:p>
          <a:p>
            <a:pPr lvl="2"/>
            <a:r>
              <a:rPr lang="en-US" sz="2800" dirty="0" smtClean="0"/>
              <a:t>Patients will lose trust</a:t>
            </a:r>
          </a:p>
          <a:p>
            <a:pPr lvl="2"/>
            <a:endParaRPr lang="en-US" sz="2800" dirty="0" smtClean="0"/>
          </a:p>
          <a:p>
            <a:pPr lvl="1"/>
            <a:r>
              <a:rPr lang="en-US" sz="2800" dirty="0" smtClean="0"/>
              <a:t>Become an advocate 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9686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“Second Victim”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Controversial term</a:t>
            </a:r>
          </a:p>
          <a:p>
            <a:r>
              <a:rPr lang="en-US" dirty="0" smtClean="0"/>
              <a:t>Reaction has been liked to an acute stress disorder</a:t>
            </a:r>
          </a:p>
          <a:p>
            <a:pPr lvl="1"/>
            <a:r>
              <a:rPr lang="en-US" sz="2400" dirty="0" smtClean="0"/>
              <a:t>Embarrassment</a:t>
            </a:r>
          </a:p>
          <a:p>
            <a:pPr lvl="1"/>
            <a:r>
              <a:rPr lang="en-US" sz="2400" dirty="0" smtClean="0"/>
              <a:t>Denial and detachment</a:t>
            </a:r>
          </a:p>
          <a:p>
            <a:pPr lvl="1"/>
            <a:r>
              <a:rPr lang="en-US" sz="2400" dirty="0" smtClean="0"/>
              <a:t>Loss of confidence</a:t>
            </a:r>
          </a:p>
          <a:p>
            <a:pPr lvl="1"/>
            <a:r>
              <a:rPr lang="en-US" sz="2400" dirty="0" smtClean="0"/>
              <a:t>Inappropriately adjusting practice</a:t>
            </a:r>
          </a:p>
          <a:p>
            <a:pPr lvl="1"/>
            <a:r>
              <a:rPr lang="en-US" sz="2400" dirty="0" smtClean="0"/>
              <a:t>Emotional and physical health</a:t>
            </a:r>
          </a:p>
          <a:p>
            <a:pPr lvl="2"/>
            <a:r>
              <a:rPr lang="en-US" sz="2400" dirty="0" smtClean="0"/>
              <a:t>Depression</a:t>
            </a:r>
          </a:p>
          <a:p>
            <a:pPr lvl="2"/>
            <a:r>
              <a:rPr lang="en-US" sz="2400" dirty="0" smtClean="0"/>
              <a:t>Anxiety</a:t>
            </a:r>
          </a:p>
          <a:p>
            <a:pPr lvl="2"/>
            <a:r>
              <a:rPr lang="en-US" sz="2400" dirty="0" smtClean="0"/>
              <a:t>Re-experiencing the event</a:t>
            </a:r>
          </a:p>
          <a:p>
            <a:pPr lvl="2"/>
            <a:r>
              <a:rPr lang="en-US" sz="2400" dirty="0" smtClean="0"/>
              <a:t>Substance abuse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0714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“Second Victim”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Seek support, take time to heal</a:t>
            </a:r>
          </a:p>
          <a:p>
            <a:endParaRPr lang="en-US" sz="2800" dirty="0" smtClean="0"/>
          </a:p>
          <a:p>
            <a:pPr lvl="1"/>
            <a:r>
              <a:rPr lang="en-US" sz="2800" dirty="0" smtClean="0"/>
              <a:t>Risk managers and critical incident teams</a:t>
            </a:r>
          </a:p>
          <a:p>
            <a:pPr lvl="1"/>
            <a:r>
              <a:rPr lang="en-US" sz="2800" dirty="0" smtClean="0"/>
              <a:t>Support groups</a:t>
            </a:r>
          </a:p>
          <a:p>
            <a:pPr lvl="1"/>
            <a:r>
              <a:rPr lang="en-US" sz="2800" dirty="0" smtClean="0"/>
              <a:t>Your physician supervisor</a:t>
            </a:r>
          </a:p>
          <a:p>
            <a:pPr lvl="1"/>
            <a:r>
              <a:rPr lang="en-US" sz="2800" dirty="0" smtClean="0"/>
              <a:t>Your PA colleagues</a:t>
            </a:r>
          </a:p>
          <a:p>
            <a:pPr lvl="1"/>
            <a:r>
              <a:rPr lang="en-US" sz="2800" dirty="0" smtClean="0"/>
              <a:t>Other healthcare provider colleagues</a:t>
            </a:r>
          </a:p>
          <a:p>
            <a:pPr lvl="1"/>
            <a:r>
              <a:rPr lang="en-US" sz="2800" dirty="0" smtClean="0"/>
              <a:t>Personal counseling</a:t>
            </a:r>
          </a:p>
          <a:p>
            <a:pPr lvl="1"/>
            <a:endParaRPr lang="en-US" sz="2800" dirty="0" smtClean="0"/>
          </a:p>
          <a:p>
            <a:r>
              <a:rPr lang="en-US" sz="2800" dirty="0" smtClean="0"/>
              <a:t>Become an advocate for others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81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HealthPact</a:t>
            </a:r>
          </a:p>
          <a:p>
            <a:pPr lvl="1"/>
            <a:r>
              <a:rPr lang="en-US" sz="2800" dirty="0">
                <a:hlinkClick r:id="rId2"/>
              </a:rPr>
              <a:t>http://</a:t>
            </a:r>
            <a:r>
              <a:rPr lang="en-US" sz="2800" dirty="0" smtClean="0">
                <a:hlinkClick r:id="rId2"/>
              </a:rPr>
              <a:t>www.healthpact.org</a:t>
            </a:r>
            <a:endParaRPr lang="en-US" sz="2800" dirty="0" smtClean="0"/>
          </a:p>
          <a:p>
            <a:pPr marL="457200" lvl="1" indent="0">
              <a:buNone/>
            </a:pPr>
            <a:endParaRPr lang="en-US" sz="2800" dirty="0" smtClean="0"/>
          </a:p>
          <a:p>
            <a:r>
              <a:rPr lang="en-US" sz="2800" dirty="0" smtClean="0"/>
              <a:t>Center for Health Sciences Interprofessional Education, Research and Practice</a:t>
            </a:r>
          </a:p>
          <a:p>
            <a:pPr lvl="1"/>
            <a:r>
              <a:rPr lang="en-US" sz="2800" dirty="0">
                <a:hlinkClick r:id="rId3"/>
              </a:rPr>
              <a:t>http://collaborate.uw.edu</a:t>
            </a:r>
            <a:r>
              <a:rPr lang="en-US" sz="2800" dirty="0" smtClean="0">
                <a:hlinkClick r:id="rId3"/>
              </a:rPr>
              <a:t>/</a:t>
            </a:r>
            <a:endParaRPr lang="en-US" sz="2800" dirty="0" smtClean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51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</a:t>
            </a:r>
            <a:r>
              <a:rPr lang="en-US" dirty="0" smtClean="0"/>
              <a:t>ocus on </a:t>
            </a:r>
            <a:r>
              <a:rPr lang="en-US" sz="4000" dirty="0" smtClean="0"/>
              <a:t>Disclosure</a:t>
            </a:r>
            <a:endParaRPr lang="en-US" dirty="0"/>
          </a:p>
        </p:txBody>
      </p:sp>
      <p:sp>
        <p:nvSpPr>
          <p:cNvPr id="6348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22120"/>
            <a:ext cx="8229600" cy="436473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800" dirty="0"/>
              <a:t>Growing </a:t>
            </a:r>
            <a:r>
              <a:rPr lang="en-US" sz="2800" dirty="0" smtClean="0"/>
              <a:t>public awareness of medical error 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New </a:t>
            </a:r>
            <a:r>
              <a:rPr lang="en-US" sz="2800" dirty="0" smtClean="0"/>
              <a:t>standards—National Quality Forum, Joint Commission and others</a:t>
            </a:r>
            <a:endParaRPr lang="en-US" sz="2800" dirty="0"/>
          </a:p>
          <a:p>
            <a:pPr>
              <a:lnSpc>
                <a:spcPct val="120000"/>
              </a:lnSpc>
            </a:pPr>
            <a:r>
              <a:rPr lang="en-US" sz="2800" dirty="0"/>
              <a:t>State laws on </a:t>
            </a:r>
            <a:r>
              <a:rPr lang="en-US" sz="2800" dirty="0" smtClean="0"/>
              <a:t>disclosure</a:t>
            </a:r>
            <a:r>
              <a:rPr lang="en-US" sz="2800" dirty="0"/>
              <a:t> </a:t>
            </a:r>
            <a:r>
              <a:rPr lang="en-US" sz="2800" dirty="0" smtClean="0"/>
              <a:t>and apology</a:t>
            </a:r>
            <a:endParaRPr lang="en-US" sz="2800" dirty="0"/>
          </a:p>
          <a:p>
            <a:pPr>
              <a:lnSpc>
                <a:spcPct val="120000"/>
              </a:lnSpc>
            </a:pPr>
            <a:r>
              <a:rPr lang="en-US" sz="2800" dirty="0" smtClean="0"/>
              <a:t>Evaluation of different disclosure </a:t>
            </a:r>
            <a:r>
              <a:rPr lang="en-US" sz="2800" dirty="0"/>
              <a:t>approaches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Emphasis </a:t>
            </a:r>
            <a:r>
              <a:rPr lang="en-US" sz="2800" dirty="0"/>
              <a:t>on transparency in </a:t>
            </a:r>
            <a:r>
              <a:rPr lang="en-US" sz="2800" dirty="0" smtClean="0"/>
              <a:t>healthcare</a:t>
            </a:r>
          </a:p>
          <a:p>
            <a:pPr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48803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ChangeArrowheads="1"/>
          </p:cNvSpPr>
          <p:nvPr/>
        </p:nvSpPr>
        <p:spPr bwMode="auto">
          <a:xfrm>
            <a:off x="258763" y="0"/>
            <a:ext cx="85709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91440" bIns="91440" anchor="ctr" anchorCtr="1"/>
          <a:lstStyle/>
          <a:p>
            <a:pPr algn="ctr">
              <a:lnSpc>
                <a:spcPct val="90000"/>
              </a:lnSpc>
              <a:defRPr/>
            </a:pPr>
            <a:endParaRPr lang="en-US" sz="3600" b="1" dirty="0">
              <a:solidFill>
                <a:schemeClr val="tx1"/>
              </a:solidFill>
              <a:ea typeface="+mj-ea"/>
              <a:cs typeface="+mj-cs"/>
            </a:endParaRPr>
          </a:p>
        </p:txBody>
      </p:sp>
      <p:sp>
        <p:nvSpPr>
          <p:cNvPr id="21507" name="Rectangle 8"/>
          <p:cNvSpPr txBox="1">
            <a:spLocks noChangeArrowheads="1"/>
          </p:cNvSpPr>
          <p:nvPr/>
        </p:nvSpPr>
        <p:spPr bwMode="auto">
          <a:xfrm>
            <a:off x="300038" y="2014330"/>
            <a:ext cx="8585200" cy="3763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lvl="1" indent="-273050" eaLnBrk="0" hangingPunct="0">
              <a:lnSpc>
                <a:spcPct val="95000"/>
              </a:lnSpc>
              <a:spcBef>
                <a:spcPts val="1200"/>
              </a:spcBef>
              <a:buClr>
                <a:srgbClr val="002060"/>
              </a:buClr>
              <a:buSzPct val="95000"/>
              <a:buFont typeface="Wingdings 2" pitchFamily="18" charset="2"/>
              <a:buChar char=""/>
            </a:pPr>
            <a:r>
              <a:rPr lang="en-US" sz="2800" dirty="0" smtClean="0"/>
              <a:t>44,000–98,000 </a:t>
            </a:r>
            <a:r>
              <a:rPr lang="en-US" sz="2800" dirty="0"/>
              <a:t>annual deaths </a:t>
            </a:r>
            <a:r>
              <a:rPr lang="en-US" sz="2800" dirty="0" smtClean="0"/>
              <a:t>from medical error</a:t>
            </a:r>
          </a:p>
          <a:p>
            <a:pPr marL="730250" lvl="2" indent="-273050" eaLnBrk="0" hangingPunct="0">
              <a:lnSpc>
                <a:spcPct val="95000"/>
              </a:lnSpc>
              <a:spcBef>
                <a:spcPts val="1200"/>
              </a:spcBef>
              <a:buClr>
                <a:srgbClr val="002060"/>
              </a:buClr>
              <a:buSzPct val="95000"/>
              <a:buFont typeface="Wingdings 2" pitchFamily="18" charset="2"/>
              <a:buChar char=""/>
            </a:pPr>
            <a:r>
              <a:rPr lang="en-US" sz="2800" dirty="0" smtClean="0"/>
              <a:t>8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leading cause of death in U.S.</a:t>
            </a:r>
          </a:p>
          <a:p>
            <a:pPr marL="730250" lvl="2" indent="-273050" eaLnBrk="0" hangingPunct="0">
              <a:lnSpc>
                <a:spcPct val="95000"/>
              </a:lnSpc>
              <a:spcBef>
                <a:spcPts val="1200"/>
              </a:spcBef>
              <a:buClr>
                <a:srgbClr val="002060"/>
              </a:buClr>
              <a:buSzPct val="95000"/>
              <a:buFont typeface="Wingdings 2" pitchFamily="18" charset="2"/>
              <a:buChar char=""/>
            </a:pPr>
            <a:r>
              <a:rPr lang="en-US" sz="2800" dirty="0" smtClean="0"/>
              <a:t>Cost: $8–29 billion annually</a:t>
            </a:r>
          </a:p>
          <a:p>
            <a:pPr marL="730250" lvl="2" indent="-273050" eaLnBrk="0" hangingPunct="0">
              <a:lnSpc>
                <a:spcPct val="95000"/>
              </a:lnSpc>
              <a:spcBef>
                <a:spcPts val="1200"/>
              </a:spcBef>
              <a:buClr>
                <a:srgbClr val="002060"/>
              </a:buClr>
              <a:buSzPct val="95000"/>
              <a:buFont typeface="Wingdings 2" pitchFamily="18" charset="2"/>
              <a:buChar char=""/>
            </a:pPr>
            <a:endParaRPr lang="en-US" sz="2800" b="1" dirty="0" smtClean="0">
              <a:solidFill>
                <a:srgbClr val="FF0000"/>
              </a:solidFill>
            </a:endParaRPr>
          </a:p>
          <a:p>
            <a:pPr marL="273050" lvl="1" indent="-273050" eaLnBrk="0" hangingPunct="0">
              <a:lnSpc>
                <a:spcPct val="95000"/>
              </a:lnSpc>
              <a:spcBef>
                <a:spcPts val="1200"/>
              </a:spcBef>
              <a:buClr>
                <a:srgbClr val="002060"/>
              </a:buClr>
              <a:buSzPct val="95000"/>
              <a:buFont typeface="Wingdings 2" pitchFamily="18" charset="2"/>
              <a:buChar char=""/>
            </a:pPr>
            <a:r>
              <a:rPr lang="en-US" sz="2800" dirty="0" smtClean="0">
                <a:ea typeface="ＭＳ Ｐゴシック" charset="-128"/>
              </a:rPr>
              <a:t>1,000,000+ annual excess injuries</a:t>
            </a:r>
          </a:p>
          <a:p>
            <a:pPr marL="730250" lvl="2" indent="-273050" eaLnBrk="0" hangingPunct="0">
              <a:lnSpc>
                <a:spcPct val="95000"/>
              </a:lnSpc>
              <a:spcBef>
                <a:spcPts val="1200"/>
              </a:spcBef>
              <a:buClr>
                <a:srgbClr val="002060"/>
              </a:buClr>
              <a:buSzPct val="95000"/>
              <a:buFont typeface="Wingdings 2" pitchFamily="18" charset="2"/>
              <a:buChar char=""/>
            </a:pPr>
            <a:endParaRPr lang="en-US" sz="2400" b="1" dirty="0">
              <a:solidFill>
                <a:srgbClr val="FF0000"/>
              </a:solidFill>
            </a:endParaRPr>
          </a:p>
          <a:p>
            <a:pPr marL="273050" lvl="1" indent="-273050" eaLnBrk="0" hangingPunct="0">
              <a:lnSpc>
                <a:spcPct val="95000"/>
              </a:lnSpc>
              <a:spcBef>
                <a:spcPts val="1200"/>
              </a:spcBef>
              <a:buClr>
                <a:srgbClr val="002060"/>
              </a:buClr>
              <a:buSzPct val="95000"/>
            </a:pPr>
            <a:endParaRPr lang="en-US" dirty="0"/>
          </a:p>
        </p:txBody>
      </p:sp>
      <p:sp>
        <p:nvSpPr>
          <p:cNvPr id="9" name="Rectangle 8"/>
          <p:cNvSpPr>
            <a:spLocks/>
          </p:cNvSpPr>
          <p:nvPr/>
        </p:nvSpPr>
        <p:spPr bwMode="auto">
          <a:xfrm>
            <a:off x="457201" y="6238875"/>
            <a:ext cx="3187148" cy="619125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400" dirty="0" smtClean="0">
                <a:solidFill>
                  <a:schemeClr val="tx1"/>
                </a:solidFill>
                <a:ea typeface="Helvetica Neue Bold Condensed" charset="0"/>
                <a:cs typeface="Helvetica Neue Bold Condensed" charset="0"/>
              </a:rPr>
              <a:t>Kohn T, et. Al “To Err Is Human” 1999</a:t>
            </a:r>
            <a:endParaRPr lang="en-US" sz="1400" dirty="0">
              <a:solidFill>
                <a:schemeClr val="tx1"/>
              </a:solidFill>
              <a:ea typeface="Helvetica Neue Bold Condensed" charset="0"/>
              <a:cs typeface="Helvetica Neue Bold Condensed" charset="0"/>
            </a:endParaRPr>
          </a:p>
        </p:txBody>
      </p:sp>
      <p:sp>
        <p:nvSpPr>
          <p:cNvPr id="10" name="Rectangle 9"/>
          <p:cNvSpPr>
            <a:spLocks/>
          </p:cNvSpPr>
          <p:nvPr/>
        </p:nvSpPr>
        <p:spPr bwMode="auto">
          <a:xfrm>
            <a:off x="3796749" y="6238875"/>
            <a:ext cx="3187148" cy="619125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400" dirty="0" smtClean="0">
                <a:solidFill>
                  <a:schemeClr val="tx1"/>
                </a:solidFill>
                <a:ea typeface="Helvetica Neue Bold Condensed" charset="0"/>
                <a:cs typeface="Helvetica Neue Bold Condensed" charset="0"/>
              </a:rPr>
              <a:t>Health Grades Quality Study  2004</a:t>
            </a:r>
            <a:endParaRPr lang="en-US" sz="1400" dirty="0">
              <a:solidFill>
                <a:schemeClr val="tx1"/>
              </a:solidFill>
              <a:ea typeface="Helvetica Neue Bold Condensed" charset="0"/>
              <a:cs typeface="Helvetica Neue Bold Condensed" charset="0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Medical Error:  “To Err is Human”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89430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Adverse Events and Medical Error Remain Common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2008 data from Agency for Health Care Research and Quality (AHRQ)</a:t>
            </a:r>
          </a:p>
          <a:p>
            <a:pPr lvl="1"/>
            <a:r>
              <a:rPr lang="en-US" sz="2400" dirty="0" smtClean="0"/>
              <a:t>Preventable adverse events on the rise – ~1% per year</a:t>
            </a:r>
          </a:p>
          <a:p>
            <a:pPr lvl="1"/>
            <a:endParaRPr lang="en-US" sz="1200" dirty="0" smtClean="0"/>
          </a:p>
          <a:p>
            <a:r>
              <a:rPr lang="en-US" dirty="0" smtClean="0"/>
              <a:t>2010 data from Medicare:</a:t>
            </a:r>
          </a:p>
          <a:p>
            <a:pPr lvl="1"/>
            <a:r>
              <a:rPr lang="en-US" sz="2400" dirty="0" smtClean="0"/>
              <a:t>13.5% of hospitalized beneficiaries experience an adverse event </a:t>
            </a:r>
          </a:p>
          <a:p>
            <a:pPr lvl="1"/>
            <a:r>
              <a:rPr lang="en-US" sz="2400" dirty="0" smtClean="0"/>
              <a:t>1.5% experienced harm that contributed to death</a:t>
            </a:r>
          </a:p>
          <a:p>
            <a:pPr lvl="1"/>
            <a:r>
              <a:rPr lang="en-US" sz="2400" dirty="0" smtClean="0"/>
              <a:t>44.0% were preventable adverse events or PAEs (errors) 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6" name="Rectangle 5"/>
          <p:cNvSpPr>
            <a:spLocks/>
          </p:cNvSpPr>
          <p:nvPr/>
        </p:nvSpPr>
        <p:spPr bwMode="auto">
          <a:xfrm>
            <a:off x="457200" y="5862761"/>
            <a:ext cx="6321425" cy="619125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400" dirty="0" smtClean="0">
                <a:solidFill>
                  <a:schemeClr val="tx1"/>
                </a:solidFill>
                <a:ea typeface="Helvetica Neue Bold Condensed" charset="0"/>
                <a:cs typeface="Helvetica Neue Bold Condensed" charset="0"/>
              </a:rPr>
              <a:t>Levinson D, et al.  Adverse Events in Hospitals Among Medicare Beneficiaries.  OIG for DHHS Nov, 2010</a:t>
            </a:r>
            <a:endParaRPr lang="en-US" sz="1400" dirty="0">
              <a:solidFill>
                <a:schemeClr val="tx1"/>
              </a:solidFill>
              <a:ea typeface="Helvetica Neue Bold Condensed" charset="0"/>
              <a:cs typeface="Helvetica Neue Bold Condense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5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ChangeArrowheads="1"/>
          </p:cNvSpPr>
          <p:nvPr/>
        </p:nvSpPr>
        <p:spPr bwMode="auto">
          <a:xfrm>
            <a:off x="258763" y="0"/>
            <a:ext cx="85709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91440" bIns="91440" anchor="ctr" anchorCtr="1"/>
          <a:lstStyle/>
          <a:p>
            <a:pPr algn="ctr">
              <a:lnSpc>
                <a:spcPct val="90000"/>
              </a:lnSpc>
              <a:defRPr/>
            </a:pPr>
            <a:endParaRPr lang="en-US" sz="3600" b="1" dirty="0">
              <a:solidFill>
                <a:schemeClr val="tx1"/>
              </a:solidFill>
              <a:ea typeface="+mj-ea"/>
              <a:cs typeface="+mj-cs"/>
            </a:endParaRPr>
          </a:p>
        </p:txBody>
      </p:sp>
      <p:sp>
        <p:nvSpPr>
          <p:cNvPr id="21507" name="Rectangle 8"/>
          <p:cNvSpPr txBox="1">
            <a:spLocks noChangeArrowheads="1"/>
          </p:cNvSpPr>
          <p:nvPr/>
        </p:nvSpPr>
        <p:spPr bwMode="auto">
          <a:xfrm>
            <a:off x="258763" y="1668003"/>
            <a:ext cx="8585200" cy="4428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lvl="1" indent="-273050" eaLnBrk="0" hangingPunct="0">
              <a:lnSpc>
                <a:spcPct val="95000"/>
              </a:lnSpc>
              <a:spcBef>
                <a:spcPts val="1200"/>
              </a:spcBef>
              <a:buClr>
                <a:srgbClr val="002060"/>
              </a:buClr>
              <a:buSzPct val="95000"/>
              <a:buFont typeface="Wingdings 2" pitchFamily="18" charset="2"/>
              <a:buChar char=""/>
            </a:pPr>
            <a:r>
              <a:rPr lang="en-US" sz="2800" dirty="0" smtClean="0"/>
              <a:t>400,000+ annual deaths due to preventable adverse events or PAEs (error)</a:t>
            </a:r>
          </a:p>
          <a:p>
            <a:pPr marL="730250" lvl="2" indent="-273050" eaLnBrk="0" hangingPunct="0">
              <a:lnSpc>
                <a:spcPct val="95000"/>
              </a:lnSpc>
              <a:spcBef>
                <a:spcPts val="1200"/>
              </a:spcBef>
              <a:buClr>
                <a:srgbClr val="002060"/>
              </a:buClr>
              <a:buSzPct val="95000"/>
              <a:buFont typeface="Wingdings 2" pitchFamily="18" charset="2"/>
              <a:buChar char=""/>
            </a:pPr>
            <a:r>
              <a:rPr lang="en-US" sz="2800" dirty="0" smtClean="0"/>
              <a:t>40,000 to 80,000 diagnostic errors</a:t>
            </a:r>
          </a:p>
          <a:p>
            <a:pPr marL="730250" lvl="2" indent="-273050" eaLnBrk="0" hangingPunct="0">
              <a:lnSpc>
                <a:spcPct val="95000"/>
              </a:lnSpc>
              <a:spcBef>
                <a:spcPts val="1200"/>
              </a:spcBef>
              <a:buClr>
                <a:srgbClr val="002060"/>
              </a:buClr>
              <a:buSzPct val="95000"/>
              <a:buFont typeface="Wingdings 2" pitchFamily="18" charset="2"/>
              <a:buChar char=""/>
            </a:pPr>
            <a:endParaRPr lang="en-US" sz="2800" dirty="0" smtClean="0"/>
          </a:p>
          <a:p>
            <a:pPr marL="273050" lvl="1" indent="-273050" eaLnBrk="0" hangingPunct="0">
              <a:lnSpc>
                <a:spcPct val="95000"/>
              </a:lnSpc>
              <a:spcBef>
                <a:spcPts val="1200"/>
              </a:spcBef>
              <a:buClr>
                <a:srgbClr val="002060"/>
              </a:buClr>
              <a:buSzPct val="95000"/>
              <a:buFont typeface="Wingdings 2" pitchFamily="18" charset="2"/>
              <a:buChar char=""/>
            </a:pPr>
            <a:r>
              <a:rPr lang="en-US" sz="2800" dirty="0" smtClean="0">
                <a:ea typeface="ＭＳ Ｐゴシック" charset="-128"/>
              </a:rPr>
              <a:t>Serious harm 10-20 fold more common that death</a:t>
            </a:r>
          </a:p>
          <a:p>
            <a:pPr marL="730250" lvl="2" indent="-273050" eaLnBrk="0" hangingPunct="0">
              <a:lnSpc>
                <a:spcPct val="95000"/>
              </a:lnSpc>
              <a:spcBef>
                <a:spcPts val="1200"/>
              </a:spcBef>
              <a:buClr>
                <a:srgbClr val="002060"/>
              </a:buClr>
              <a:buSzPct val="95000"/>
              <a:buFont typeface="Wingdings 2" pitchFamily="18" charset="2"/>
              <a:buChar char=""/>
            </a:pPr>
            <a:r>
              <a:rPr lang="en-US" sz="2800" dirty="0" smtClean="0">
                <a:ea typeface="ＭＳ Ｐゴシック" charset="-128"/>
              </a:rPr>
              <a:t>2 to 4 millions serious PAEs per year</a:t>
            </a:r>
          </a:p>
          <a:p>
            <a:pPr marL="730250" lvl="2" indent="-273050" eaLnBrk="0" hangingPunct="0">
              <a:lnSpc>
                <a:spcPct val="95000"/>
              </a:lnSpc>
              <a:spcBef>
                <a:spcPts val="1200"/>
              </a:spcBef>
              <a:buClr>
                <a:srgbClr val="002060"/>
              </a:buClr>
              <a:buSzPct val="95000"/>
              <a:buFont typeface="Wingdings 2" pitchFamily="18" charset="2"/>
              <a:buChar char=""/>
            </a:pPr>
            <a:endParaRPr lang="en-US" sz="2400" b="1" dirty="0">
              <a:solidFill>
                <a:srgbClr val="FF0000"/>
              </a:solidFill>
            </a:endParaRPr>
          </a:p>
          <a:p>
            <a:pPr marL="273050" lvl="1" indent="-273050" eaLnBrk="0" hangingPunct="0">
              <a:lnSpc>
                <a:spcPct val="95000"/>
              </a:lnSpc>
              <a:spcBef>
                <a:spcPts val="1200"/>
              </a:spcBef>
              <a:buClr>
                <a:srgbClr val="002060"/>
              </a:buClr>
              <a:buSzPct val="95000"/>
            </a:pPr>
            <a:endParaRPr lang="en-US" dirty="0"/>
          </a:p>
        </p:txBody>
      </p:sp>
      <p:sp>
        <p:nvSpPr>
          <p:cNvPr id="9" name="Rectangle 8"/>
          <p:cNvSpPr>
            <a:spLocks/>
          </p:cNvSpPr>
          <p:nvPr/>
        </p:nvSpPr>
        <p:spPr bwMode="auto">
          <a:xfrm>
            <a:off x="457200" y="6096433"/>
            <a:ext cx="4729790" cy="619125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400" dirty="0" smtClean="0">
                <a:solidFill>
                  <a:schemeClr val="tx1"/>
                </a:solidFill>
                <a:ea typeface="Helvetica Neue Bold Condensed" charset="0"/>
                <a:cs typeface="Helvetica Neue Bold Condensed" charset="0"/>
              </a:rPr>
              <a:t>James, JT, A new evidenced based estimate of patient harms associated with hospital care</a:t>
            </a:r>
            <a:endParaRPr lang="en-US" sz="1400" dirty="0">
              <a:solidFill>
                <a:schemeClr val="tx1"/>
              </a:solidFill>
              <a:ea typeface="Helvetica Neue Bold Condensed" charset="0"/>
              <a:cs typeface="Helvetica Neue Bold Condensed" charset="0"/>
            </a:endParaRPr>
          </a:p>
        </p:txBody>
      </p:sp>
      <p:sp>
        <p:nvSpPr>
          <p:cNvPr id="10" name="Rectangle 9"/>
          <p:cNvSpPr>
            <a:spLocks/>
          </p:cNvSpPr>
          <p:nvPr/>
        </p:nvSpPr>
        <p:spPr bwMode="auto">
          <a:xfrm>
            <a:off x="5499652" y="6079720"/>
            <a:ext cx="3187148" cy="619125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400" dirty="0" smtClean="0">
                <a:solidFill>
                  <a:schemeClr val="tx1"/>
                </a:solidFill>
                <a:ea typeface="Helvetica Neue Bold Condensed" charset="0"/>
                <a:cs typeface="Helvetica Neue Bold Condensed" charset="0"/>
              </a:rPr>
              <a:t>Journal of Patient Safety, 2013</a:t>
            </a:r>
            <a:endParaRPr lang="en-US" sz="1400" dirty="0">
              <a:solidFill>
                <a:schemeClr val="tx1"/>
              </a:solidFill>
              <a:ea typeface="Helvetica Neue Bold Condensed" charset="0"/>
              <a:cs typeface="Helvetica Neue Bold Condensed" charset="0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Medical Error: A New Look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7639736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Disclosure 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>
                <a:latin typeface="Verdana" pitchFamily="34" charset="0"/>
              </a:rPr>
              <a:t>Harmful errors are common.</a:t>
            </a:r>
          </a:p>
          <a:p>
            <a:endParaRPr lang="en-US" sz="2800" dirty="0" smtClean="0">
              <a:latin typeface="Verdana" pitchFamily="34" charset="0"/>
            </a:endParaRPr>
          </a:p>
          <a:p>
            <a:r>
              <a:rPr lang="en-US" sz="2800" dirty="0" smtClean="0">
                <a:latin typeface="Verdana" pitchFamily="34" charset="0"/>
              </a:rPr>
              <a:t>Reduction in the number of errors and reducing preventable adverse events has proven difficult.</a:t>
            </a:r>
          </a:p>
          <a:p>
            <a:pPr marL="0" indent="0">
              <a:buNone/>
            </a:pPr>
            <a:endParaRPr lang="en-US" sz="2800" dirty="0">
              <a:latin typeface="Verdana" pitchFamily="34" charset="0"/>
            </a:endParaRPr>
          </a:p>
          <a:p>
            <a:r>
              <a:rPr lang="en-US" sz="2800" dirty="0" smtClean="0">
                <a:latin typeface="Verdana" pitchFamily="34" charset="0"/>
              </a:rPr>
              <a:t>Harmful errors are often not disclosed to patients.</a:t>
            </a:r>
          </a:p>
          <a:p>
            <a:pPr marL="0" indent="0">
              <a:buNone/>
            </a:pPr>
            <a:endParaRPr lang="en-US" sz="2800" dirty="0" smtClean="0">
              <a:latin typeface="Verdana" pitchFamily="34" charset="0"/>
            </a:endParaRPr>
          </a:p>
          <a:p>
            <a:r>
              <a:rPr lang="en-US" sz="2800" dirty="0" smtClean="0">
                <a:latin typeface="Verdana" pitchFamily="34" charset="0"/>
              </a:rPr>
              <a:t>When disclosure does take place, it often fails to meet patient expectations.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5745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10347</TotalTime>
  <Words>2017</Words>
  <Application>Microsoft Office PowerPoint</Application>
  <PresentationFormat>On-screen Show (4:3)</PresentationFormat>
  <Paragraphs>326</Paragraphs>
  <Slides>46</Slides>
  <Notes>28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49" baseType="lpstr">
      <vt:lpstr>Clarity</vt:lpstr>
      <vt:lpstr>Document</vt:lpstr>
      <vt:lpstr>Chart</vt:lpstr>
      <vt:lpstr>Disclosure of Medical Error:  Recommendations for Training Physician Assistants </vt:lpstr>
      <vt:lpstr>Nobody is perfect . . .</vt:lpstr>
      <vt:lpstr>Objectives</vt:lpstr>
      <vt:lpstr>Medical Error and Error Disclosure: Small Actions and their Consequences</vt:lpstr>
      <vt:lpstr>Focus on Disclosure</vt:lpstr>
      <vt:lpstr>Medical Error:  “To Err is Human”</vt:lpstr>
      <vt:lpstr>Adverse Events and Medical Error Remain Common</vt:lpstr>
      <vt:lpstr>Medical Error: A New Look</vt:lpstr>
      <vt:lpstr>The Disclosure Gap</vt:lpstr>
      <vt:lpstr>Closing the Disclosure Gap:  NQF’s Disclosure Safe Practice</vt:lpstr>
      <vt:lpstr>Rationale for Disclosing Errors to Patients</vt:lpstr>
      <vt:lpstr>Responding to Error:  The COPIC Experience</vt:lpstr>
      <vt:lpstr>Quality of Actual Disclosures?</vt:lpstr>
      <vt:lpstr>COPIC Experience</vt:lpstr>
      <vt:lpstr>COPIC Experience</vt:lpstr>
      <vt:lpstr>Overall Quality of the Disclosure</vt:lpstr>
      <vt:lpstr>The Michigan Experience: An Emerging Approach  </vt:lpstr>
      <vt:lpstr>The Michigan Experience: Results  </vt:lpstr>
      <vt:lpstr>Physician Assistants and Medical Error</vt:lpstr>
      <vt:lpstr>American Academy of Physician Assistants—AAPA </vt:lpstr>
      <vt:lpstr>Educating Physician Assistants</vt:lpstr>
      <vt:lpstr>Key elements for training PAs</vt:lpstr>
      <vt:lpstr>A Recommended Training Model</vt:lpstr>
      <vt:lpstr>Educating Physician Assistants</vt:lpstr>
      <vt:lpstr>Educating Physician Assistants</vt:lpstr>
      <vt:lpstr>Developing disclosure and apology skills:  A proposal</vt:lpstr>
      <vt:lpstr>Getting the feel of it:</vt:lpstr>
      <vt:lpstr>Disclosure to Supervising Physician</vt:lpstr>
      <vt:lpstr>Disclosure to the patient</vt:lpstr>
      <vt:lpstr>Debrief of Group</vt:lpstr>
      <vt:lpstr>Debrief of Group</vt:lpstr>
      <vt:lpstr>Some Questions to Stimulate Discussion</vt:lpstr>
      <vt:lpstr>Disclosure:  The basics</vt:lpstr>
      <vt:lpstr>Discussion and Planning</vt:lpstr>
      <vt:lpstr>The “Coaching” Model</vt:lpstr>
      <vt:lpstr>Disclosure and the Patient</vt:lpstr>
      <vt:lpstr>Preparation: Advice for clinicians</vt:lpstr>
      <vt:lpstr>What should be told?</vt:lpstr>
      <vt:lpstr>Steps in Disclosing Error: A Process</vt:lpstr>
      <vt:lpstr>Be Prepared for Compensation Questions</vt:lpstr>
      <vt:lpstr>Emotion Handling</vt:lpstr>
      <vt:lpstr>Understanding the Apology</vt:lpstr>
      <vt:lpstr>What Comes Next?</vt:lpstr>
      <vt:lpstr>“Second Victim”</vt:lpstr>
      <vt:lpstr>“Second Victim”</vt:lpstr>
      <vt:lpstr>Resources</vt:lpstr>
    </vt:vector>
  </TitlesOfParts>
  <Company>University of Washington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Error:  Bringing Physician Assistants into the Conversation</dc:title>
  <dc:creator>Doug Brock</dc:creator>
  <cp:lastModifiedBy>Renee Despot</cp:lastModifiedBy>
  <cp:revision>207</cp:revision>
  <cp:lastPrinted>2014-04-16T18:08:25Z</cp:lastPrinted>
  <dcterms:created xsi:type="dcterms:W3CDTF">2014-04-07T17:35:29Z</dcterms:created>
  <dcterms:modified xsi:type="dcterms:W3CDTF">2015-05-01T15:59:02Z</dcterms:modified>
</cp:coreProperties>
</file>