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8288000" cy="10287000"/>
  <p:notesSz cx="6858000" cy="9144000"/>
  <p:embeddedFontLst>
    <p:embeddedFont>
      <p:font typeface="Bryndan Write" panose="020B0604020202020204" charset="0"/>
      <p:regular r:id="rId27"/>
    </p:embeddedFont>
    <p:embeddedFont>
      <p:font typeface="Canva Sans" panose="020B0604020202020204" charset="0"/>
      <p:regular r:id="rId28"/>
    </p:embeddedFont>
    <p:embeddedFont>
      <p:font typeface="Canva Sans Bold" panose="020B0604020202020204" charset="0"/>
      <p:regular r:id="rId29"/>
    </p:embeddedFont>
    <p:embeddedFont>
      <p:font typeface="Open Sauce" panose="020B0604020202020204" charset="0"/>
      <p:regular r:id="rId30"/>
    </p:embeddedFont>
    <p:embeddedFont>
      <p:font typeface="Prompt" panose="00000500000000000000" pitchFamily="2" charset="-34"/>
      <p:regular r:id="rId31"/>
      <p:bold r:id="rId32"/>
      <p:italic r:id="rId33"/>
      <p:boldItalic r:id="rId34"/>
    </p:embeddedFont>
    <p:embeddedFont>
      <p:font typeface="Prompt Bold" panose="00000800000000000000" charset="-34"/>
      <p:regular r:id="rId35"/>
      <p:bold r:id="rId36"/>
    </p:embeddedFont>
    <p:embeddedFont>
      <p:font typeface="Prompt Bold Italics" panose="020B0604020202020204" charset="-34"/>
      <p:regular r:id="rId37"/>
    </p:embeddedFont>
    <p:embeddedFont>
      <p:font typeface="Prompt Medium" panose="00000600000000000000" pitchFamily="2" charset="-34"/>
      <p:regular r:id="rId38"/>
      <p:italic r:id="rId39"/>
    </p:embeddedFont>
    <p:embeddedFont>
      <p:font typeface="Prompt Semi-Bold" panose="020B0604020202020204" charset="-34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6C2055-3392-9EEB-66E4-63D1F6BF9C09}" v="27" dt="2025-03-05T15:44:59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PAs also fulfill a board range of medical services otherwise provided by the physician.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 the mid-1960s, physicians at Duke University Medical School recognized the need for a new type of health professional with comprehensive medical education to increase access to quality health care.</a:t>
            </a:r>
          </a:p>
          <a:p>
            <a:endParaRPr lang="en-US"/>
          </a:p>
          <a:p>
            <a:r>
              <a:rPr lang="en-US"/>
              <a:t>In 1965, the first PA students were former military corpsmen seeking an opportunity to use their medical skills in civilian life.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U.S. News &amp; World Report ranked the PA profession #2 in its 2022 Best Health Care Jobs and #4 in its 100 Best Jobs ranking. </a:t>
            </a:r>
          </a:p>
          <a:p>
            <a:endParaRPr lang="en-US"/>
          </a:p>
          <a:p>
            <a:r>
              <a:rPr lang="en-US"/>
              <a:t>Kiplinger’s named PA as one of its “great careers for your future.”</a:t>
            </a:r>
          </a:p>
          <a:p>
            <a:endParaRPr lang="en-US"/>
          </a:p>
          <a:p>
            <a:r>
              <a:rPr lang="en-US"/>
              <a:t>The PA profession has grown 76% over the last decade.​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U.S. News &amp; World Report ranked the PA profession #2 in its 2022 Best Health Care Jobs and #4 in its 100 Best Jobs ranking. </a:t>
            </a:r>
          </a:p>
          <a:p>
            <a:endParaRPr lang="en-US"/>
          </a:p>
          <a:p>
            <a:r>
              <a:rPr lang="en-US"/>
              <a:t>Kiplinger’s named PA as one of its “great careers for your future.”</a:t>
            </a:r>
          </a:p>
          <a:p>
            <a:endParaRPr lang="en-US"/>
          </a:p>
          <a:p>
            <a:r>
              <a:rPr lang="en-US"/>
              <a:t>The PA profession has grown 76% over the last decade.​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According to the 2017, AAPA Salary Survey, when asked, 82% of respondents said that they would become PAs all over again.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58.png"/><Relationship Id="rId7" Type="http://schemas.openxmlformats.org/officeDocument/2006/relationships/image" Target="../media/image18.png"/><Relationship Id="rId12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svg"/><Relationship Id="rId4" Type="http://schemas.openxmlformats.org/officeDocument/2006/relationships/image" Target="../media/image59.sv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18.png"/><Relationship Id="rId7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image" Target="../media/image17.jpe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Relationship Id="rId14" Type="http://schemas.openxmlformats.org/officeDocument/2006/relationships/image" Target="../media/image7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04750" y="-4861622"/>
            <a:ext cx="11278501" cy="20010243"/>
          </a:xfrm>
          <a:custGeom>
            <a:avLst/>
            <a:gdLst/>
            <a:ahLst/>
            <a:cxnLst/>
            <a:rect l="l" t="t" r="r" b="b"/>
            <a:pathLst>
              <a:path w="11278501" h="20010243">
                <a:moveTo>
                  <a:pt x="0" y="0"/>
                </a:moveTo>
                <a:lnTo>
                  <a:pt x="11278500" y="0"/>
                </a:lnTo>
                <a:lnTo>
                  <a:pt x="11278500" y="20010244"/>
                </a:lnTo>
                <a:lnTo>
                  <a:pt x="0" y="20010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593555" y="1055430"/>
            <a:ext cx="11100890" cy="8202870"/>
          </a:xfrm>
          <a:custGeom>
            <a:avLst/>
            <a:gdLst/>
            <a:ahLst/>
            <a:cxnLst/>
            <a:rect l="l" t="t" r="r" b="b"/>
            <a:pathLst>
              <a:path w="11100890" h="8202870">
                <a:moveTo>
                  <a:pt x="0" y="0"/>
                </a:moveTo>
                <a:lnTo>
                  <a:pt x="11100890" y="0"/>
                </a:lnTo>
                <a:lnTo>
                  <a:pt x="11100890" y="8202870"/>
                </a:lnTo>
                <a:lnTo>
                  <a:pt x="0" y="82028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984799">
            <a:off x="10812316" y="889750"/>
            <a:ext cx="4493592" cy="1231560"/>
          </a:xfrm>
          <a:custGeom>
            <a:avLst/>
            <a:gdLst/>
            <a:ahLst/>
            <a:cxnLst/>
            <a:rect l="l" t="t" r="r" b="b"/>
            <a:pathLst>
              <a:path w="4493592" h="1231560">
                <a:moveTo>
                  <a:pt x="0" y="0"/>
                </a:moveTo>
                <a:lnTo>
                  <a:pt x="4493593" y="0"/>
                </a:lnTo>
                <a:lnTo>
                  <a:pt x="4493593" y="1231560"/>
                </a:lnTo>
                <a:lnTo>
                  <a:pt x="0" y="1231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32658">
            <a:off x="1942893" y="7566734"/>
            <a:ext cx="2070256" cy="2062728"/>
          </a:xfrm>
          <a:custGeom>
            <a:avLst/>
            <a:gdLst/>
            <a:ahLst/>
            <a:cxnLst/>
            <a:rect l="l" t="t" r="r" b="b"/>
            <a:pathLst>
              <a:path w="2070256" h="2062728">
                <a:moveTo>
                  <a:pt x="0" y="0"/>
                </a:moveTo>
                <a:lnTo>
                  <a:pt x="2070257" y="0"/>
                </a:lnTo>
                <a:lnTo>
                  <a:pt x="2070257" y="2062728"/>
                </a:lnTo>
                <a:lnTo>
                  <a:pt x="0" y="2062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88884">
            <a:off x="-261047" y="2883438"/>
            <a:ext cx="2838793" cy="2461243"/>
          </a:xfrm>
          <a:custGeom>
            <a:avLst/>
            <a:gdLst/>
            <a:ahLst/>
            <a:cxnLst/>
            <a:rect l="l" t="t" r="r" b="b"/>
            <a:pathLst>
              <a:path w="2838793" h="2461243">
                <a:moveTo>
                  <a:pt x="0" y="0"/>
                </a:moveTo>
                <a:lnTo>
                  <a:pt x="2838793" y="0"/>
                </a:lnTo>
                <a:lnTo>
                  <a:pt x="2838793" y="2461243"/>
                </a:lnTo>
                <a:lnTo>
                  <a:pt x="0" y="2461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813629" y="2498087"/>
            <a:ext cx="8660743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9"/>
              </a:lnSpc>
            </a:pPr>
            <a:r>
              <a:rPr lang="en-US" sz="9499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P.A.S.S.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34509" y="4057050"/>
            <a:ext cx="8211871" cy="108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6"/>
              </a:lnSpc>
            </a:pPr>
            <a:r>
              <a:rPr lang="en-US" sz="5976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PA Student Success: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687621" y="6773936"/>
            <a:ext cx="6912757" cy="615541"/>
            <a:chOff x="0" y="0"/>
            <a:chExt cx="9217010" cy="820721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9217010" cy="820721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35441" y="38885"/>
              <a:ext cx="8546128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FFFFFF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PA Education Association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rot="-469613">
            <a:off x="1932408" y="-97950"/>
            <a:ext cx="1550360" cy="1733126"/>
          </a:xfrm>
          <a:custGeom>
            <a:avLst/>
            <a:gdLst/>
            <a:ahLst/>
            <a:cxnLst/>
            <a:rect l="l" t="t" r="r" b="b"/>
            <a:pathLst>
              <a:path w="1550360" h="1733126">
                <a:moveTo>
                  <a:pt x="0" y="0"/>
                </a:moveTo>
                <a:lnTo>
                  <a:pt x="1550360" y="0"/>
                </a:lnTo>
                <a:lnTo>
                  <a:pt x="1550360" y="1733126"/>
                </a:lnTo>
                <a:lnTo>
                  <a:pt x="0" y="1733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773301" y="4252404"/>
            <a:ext cx="3515626" cy="2128103"/>
          </a:xfrm>
          <a:custGeom>
            <a:avLst/>
            <a:gdLst/>
            <a:ahLst/>
            <a:cxnLst/>
            <a:rect l="l" t="t" r="r" b="b"/>
            <a:pathLst>
              <a:path w="3515626" h="2128103">
                <a:moveTo>
                  <a:pt x="0" y="0"/>
                </a:moveTo>
                <a:lnTo>
                  <a:pt x="3515626" y="0"/>
                </a:lnTo>
                <a:lnTo>
                  <a:pt x="3515626" y="2128103"/>
                </a:lnTo>
                <a:lnTo>
                  <a:pt x="0" y="2128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694445" y="8719724"/>
            <a:ext cx="2066784" cy="2063026"/>
          </a:xfrm>
          <a:custGeom>
            <a:avLst/>
            <a:gdLst/>
            <a:ahLst/>
            <a:cxnLst/>
            <a:rect l="l" t="t" r="r" b="b"/>
            <a:pathLst>
              <a:path w="2066784" h="2063026">
                <a:moveTo>
                  <a:pt x="0" y="0"/>
                </a:moveTo>
                <a:lnTo>
                  <a:pt x="2066784" y="0"/>
                </a:lnTo>
                <a:lnTo>
                  <a:pt x="2066784" y="2063026"/>
                </a:lnTo>
                <a:lnTo>
                  <a:pt x="0" y="20630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038065" y="5300860"/>
            <a:ext cx="8211871" cy="61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5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PAs Transforming Healthcare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" y="2019300"/>
            <a:ext cx="18288000" cy="8382000"/>
          </a:xfrm>
          <a:custGeom>
            <a:avLst/>
            <a:gdLst/>
            <a:ahLst/>
            <a:cxnLst/>
            <a:rect l="l" t="t" r="r" b="b"/>
            <a:pathLst>
              <a:path w="18288000" h="9182100">
                <a:moveTo>
                  <a:pt x="0" y="0"/>
                </a:moveTo>
                <a:lnTo>
                  <a:pt x="18288000" y="0"/>
                </a:lnTo>
                <a:lnTo>
                  <a:pt x="18288000" y="9182100"/>
                </a:lnTo>
                <a:lnTo>
                  <a:pt x="0" y="9182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0" t="-5015" r="-800" b="-12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570586" y="647700"/>
            <a:ext cx="914682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60"/>
              </a:lnSpc>
              <a:spcBef>
                <a:spcPct val="0"/>
              </a:spcBef>
            </a:pPr>
            <a:r>
              <a:rPr lang="en-US" sz="5967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PA Income by Specialty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8205" y="2005319"/>
            <a:ext cx="16411589" cy="8258821"/>
          </a:xfrm>
          <a:custGeom>
            <a:avLst/>
            <a:gdLst/>
            <a:ahLst/>
            <a:cxnLst/>
            <a:rect l="l" t="t" r="r" b="b"/>
            <a:pathLst>
              <a:path w="16411589" h="8258821">
                <a:moveTo>
                  <a:pt x="0" y="0"/>
                </a:moveTo>
                <a:lnTo>
                  <a:pt x="16411590" y="0"/>
                </a:lnTo>
                <a:lnTo>
                  <a:pt x="16411590" y="8258821"/>
                </a:lnTo>
                <a:lnTo>
                  <a:pt x="0" y="8258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5" t="-2524" b="-161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28800" y="400050"/>
            <a:ext cx="1287384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60"/>
              </a:lnSpc>
              <a:spcBef>
                <a:spcPct val="0"/>
              </a:spcBef>
            </a:pPr>
            <a:r>
              <a:rPr lang="en-US" sz="6967" b="1" dirty="0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Top PA Practice Settings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3484" y="-193147"/>
            <a:ext cx="8582719" cy="10826825"/>
          </a:xfrm>
          <a:custGeom>
            <a:avLst/>
            <a:gdLst/>
            <a:ahLst/>
            <a:cxnLst/>
            <a:rect l="l" t="t" r="r" b="b"/>
            <a:pathLst>
              <a:path w="8582719" h="10826825">
                <a:moveTo>
                  <a:pt x="0" y="0"/>
                </a:moveTo>
                <a:lnTo>
                  <a:pt x="8582719" y="0"/>
                </a:lnTo>
                <a:lnTo>
                  <a:pt x="8582719" y="10826825"/>
                </a:lnTo>
                <a:lnTo>
                  <a:pt x="0" y="10826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84908" y="1642256"/>
            <a:ext cx="7435755" cy="82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Undergraduate Ed.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94245" y="2911446"/>
            <a:ext cx="7572320" cy="238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9" lvl="1" indent="-367035" algn="l">
              <a:lnSpc>
                <a:spcPts val="4760"/>
              </a:lnSpc>
              <a:buFont typeface="Arial"/>
              <a:buChar char="•"/>
            </a:pPr>
            <a:r>
              <a:rPr lang="en-US" sz="3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Select an appropriate major for your Bachelor’s Degree. </a:t>
            </a:r>
          </a:p>
          <a:p>
            <a:pPr marL="1468138" lvl="2" indent="-489379" algn="l">
              <a:lnSpc>
                <a:spcPts val="4760"/>
              </a:lnSpc>
              <a:buFont typeface="Arial"/>
              <a:buChar char="⚬"/>
            </a:pPr>
            <a:r>
              <a:rPr lang="en-US" sz="3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Biology, Health Science, &amp; Psychology, etc. </a:t>
            </a:r>
          </a:p>
        </p:txBody>
      </p:sp>
      <p:sp>
        <p:nvSpPr>
          <p:cNvPr id="5" name="Freeform 5"/>
          <p:cNvSpPr/>
          <p:nvPr/>
        </p:nvSpPr>
        <p:spPr>
          <a:xfrm>
            <a:off x="9740297" y="-269913"/>
            <a:ext cx="8582719" cy="10826825"/>
          </a:xfrm>
          <a:custGeom>
            <a:avLst/>
            <a:gdLst/>
            <a:ahLst/>
            <a:cxnLst/>
            <a:rect l="l" t="t" r="r" b="b"/>
            <a:pathLst>
              <a:path w="8582719" h="10826825">
                <a:moveTo>
                  <a:pt x="0" y="0"/>
                </a:moveTo>
                <a:lnTo>
                  <a:pt x="8582720" y="0"/>
                </a:lnTo>
                <a:lnTo>
                  <a:pt x="8582720" y="10826826"/>
                </a:lnTo>
                <a:lnTo>
                  <a:pt x="0" y="10826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5730210"/>
            <a:ext cx="7680516" cy="11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9" lvl="1" indent="-367035" algn="l">
              <a:lnSpc>
                <a:spcPts val="4760"/>
              </a:lnSpc>
              <a:buFont typeface="Arial"/>
              <a:buChar char="•"/>
            </a:pPr>
            <a:r>
              <a:rPr lang="en-US" sz="3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Maintain a high GPA, especially in science courses.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42501" y="2830127"/>
            <a:ext cx="7680516" cy="197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7" lvl="1" indent="-410214" algn="l">
              <a:lnSpc>
                <a:spcPts val="5320"/>
              </a:lnSpc>
              <a:buFont typeface="Arial"/>
              <a:buChar char="•"/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Research PA programs to determine what prerequisites are required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0147" y="7580972"/>
            <a:ext cx="7680516" cy="11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9" lvl="1" indent="-367035" algn="l">
              <a:lnSpc>
                <a:spcPts val="4760"/>
              </a:lnSpc>
              <a:buFont typeface="Arial"/>
              <a:buChar char="•"/>
            </a:pPr>
            <a:r>
              <a:rPr lang="en-US" sz="3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Get health/patient care experience.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64881" y="1642256"/>
            <a:ext cx="7435755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Preparing for PA School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42501" y="5544608"/>
            <a:ext cx="7680516" cy="197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7" lvl="1" indent="-410214" algn="l">
              <a:lnSpc>
                <a:spcPts val="5320"/>
              </a:lnSpc>
              <a:buFont typeface="Arial"/>
              <a:buChar char="•"/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Determine if any standardized test(s) will be required.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07484" y="7728291"/>
            <a:ext cx="7680516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7" lvl="1" indent="-410214" algn="l">
              <a:lnSpc>
                <a:spcPts val="5320"/>
              </a:lnSpc>
              <a:buFont typeface="Arial"/>
              <a:buChar char="•"/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 Programs ARE graduate programs.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45668" y="3951729"/>
            <a:ext cx="9996664" cy="1908454"/>
          </a:xfrm>
          <a:custGeom>
            <a:avLst/>
            <a:gdLst/>
            <a:ahLst/>
            <a:cxnLst/>
            <a:rect l="l" t="t" r="r" b="b"/>
            <a:pathLst>
              <a:path w="9996664" h="1908454">
                <a:moveTo>
                  <a:pt x="0" y="0"/>
                </a:moveTo>
                <a:lnTo>
                  <a:pt x="9996664" y="0"/>
                </a:lnTo>
                <a:lnTo>
                  <a:pt x="9996664" y="1908454"/>
                </a:lnTo>
                <a:lnTo>
                  <a:pt x="0" y="1908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053895" y="4147756"/>
            <a:ext cx="8165698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 Program Directory: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https://paeaonline.org/our-programs</a:t>
            </a:r>
          </a:p>
        </p:txBody>
      </p:sp>
      <p:sp>
        <p:nvSpPr>
          <p:cNvPr id="4" name="Freeform 4"/>
          <p:cNvSpPr/>
          <p:nvPr/>
        </p:nvSpPr>
        <p:spPr>
          <a:xfrm>
            <a:off x="4292181" y="6661865"/>
            <a:ext cx="9996664" cy="1908454"/>
          </a:xfrm>
          <a:custGeom>
            <a:avLst/>
            <a:gdLst/>
            <a:ahLst/>
            <a:cxnLst/>
            <a:rect l="l" t="t" r="r" b="b"/>
            <a:pathLst>
              <a:path w="9996664" h="1908454">
                <a:moveTo>
                  <a:pt x="0" y="0"/>
                </a:moveTo>
                <a:lnTo>
                  <a:pt x="9996664" y="0"/>
                </a:lnTo>
                <a:lnTo>
                  <a:pt x="9996664" y="1908454"/>
                </a:lnTo>
                <a:lnTo>
                  <a:pt x="0" y="1908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40543" y="6595190"/>
            <a:ext cx="8863122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PAEA Website: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https://paeaonline.org/how-we-can-help/advisors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45111" y="1209689"/>
            <a:ext cx="11250782" cy="119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Additional Resources: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5028" y="2102529"/>
            <a:ext cx="8868972" cy="8058320"/>
          </a:xfrm>
          <a:custGeom>
            <a:avLst/>
            <a:gdLst/>
            <a:ahLst/>
            <a:cxnLst/>
            <a:rect l="l" t="t" r="r" b="b"/>
            <a:pathLst>
              <a:path w="8868972" h="8058320">
                <a:moveTo>
                  <a:pt x="0" y="0"/>
                </a:moveTo>
                <a:lnTo>
                  <a:pt x="8868972" y="0"/>
                </a:lnTo>
                <a:lnTo>
                  <a:pt x="8868972" y="8058320"/>
                </a:lnTo>
                <a:lnTo>
                  <a:pt x="0" y="8058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15" r="-88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276600" y="415334"/>
            <a:ext cx="10076334" cy="979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79"/>
              </a:lnSpc>
              <a:spcBef>
                <a:spcPct val="0"/>
              </a:spcBef>
            </a:pPr>
            <a:r>
              <a:rPr lang="en-US" sz="56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Preparing for PA School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54331" y="1502454"/>
            <a:ext cx="1459121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967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MOST programs REQUIRE the following coursework: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85542" y="2616376"/>
            <a:ext cx="3584730" cy="77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51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Physiology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06043" y="3574560"/>
            <a:ext cx="2943728" cy="77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51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Anatomy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10266" y="4597412"/>
            <a:ext cx="6135282" cy="77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51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Biological Sciences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23611" y="5744089"/>
            <a:ext cx="3245003" cy="77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51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Chemistry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03308" y="6807885"/>
            <a:ext cx="4226310" cy="77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51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College Math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98882" y="7832939"/>
            <a:ext cx="5835161" cy="77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51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Computer Science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70963" y="8981069"/>
            <a:ext cx="2478808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5125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English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25379" y="405809"/>
            <a:ext cx="11037243" cy="1078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19"/>
              </a:lnSpc>
              <a:spcBef>
                <a:spcPct val="0"/>
              </a:spcBef>
            </a:pPr>
            <a:r>
              <a:rPr lang="en-US" sz="6299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Tips for educational success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4726" y="2045643"/>
            <a:ext cx="6221462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8577" lvl="1" indent="-499288" algn="ctr">
              <a:lnSpc>
                <a:spcPts val="5550"/>
              </a:lnSpc>
              <a:buFont typeface="Arial"/>
              <a:buChar char="•"/>
            </a:pPr>
            <a:r>
              <a:rPr lang="en-US" sz="46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Read before class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32181" y="1874214"/>
            <a:ext cx="7510016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8577" lvl="1" indent="-499288" algn="ctr">
              <a:lnSpc>
                <a:spcPts val="5550"/>
              </a:lnSpc>
              <a:buFont typeface="Arial"/>
              <a:buChar char="•"/>
            </a:pPr>
            <a:r>
              <a:rPr lang="en-US" sz="46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Ask questions in class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4800" y="3093393"/>
            <a:ext cx="770900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8577" lvl="1" indent="-499288" algn="ctr">
              <a:lnSpc>
                <a:spcPts val="5550"/>
              </a:lnSpc>
              <a:buFont typeface="Arial"/>
              <a:buChar char="•"/>
            </a:pPr>
            <a:r>
              <a:rPr lang="en-US" sz="4625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Take organized notes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32181" y="2931489"/>
            <a:ext cx="7455991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8577" lvl="1" indent="-499288" algn="ctr">
              <a:lnSpc>
                <a:spcPts val="5550"/>
              </a:lnSpc>
              <a:buFont typeface="Arial"/>
              <a:buChar char="•"/>
            </a:pPr>
            <a:r>
              <a:rPr lang="en-US" sz="46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Attend class regularly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30884" y="9258300"/>
            <a:ext cx="1170607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6524" lvl="1" indent="-553262" algn="ctr">
              <a:lnSpc>
                <a:spcPts val="6150"/>
              </a:lnSpc>
              <a:buFont typeface="Arial"/>
              <a:buChar char="•"/>
            </a:pPr>
            <a:r>
              <a:rPr lang="en-US" sz="51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Ask the teacher(s) for study tips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2932" y="5303193"/>
            <a:ext cx="6805315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8577" lvl="1" indent="-499288" algn="ctr">
              <a:lnSpc>
                <a:spcPts val="5550"/>
              </a:lnSpc>
              <a:buFont typeface="Arial"/>
              <a:buChar char="•"/>
            </a:pPr>
            <a:r>
              <a:rPr lang="en-US" sz="46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Don’t cram for tests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32181" y="4051049"/>
            <a:ext cx="7532340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8577" lvl="1" indent="-499288" algn="ctr">
              <a:lnSpc>
                <a:spcPts val="5550"/>
              </a:lnSpc>
              <a:buFont typeface="Arial"/>
              <a:buChar char="•"/>
            </a:pPr>
            <a:r>
              <a:rPr lang="en-US" sz="46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Study in 1-hour blocks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2932" y="6346364"/>
            <a:ext cx="4801344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8577" lvl="1" indent="-499288" algn="ctr">
              <a:lnSpc>
                <a:spcPts val="5550"/>
              </a:lnSpc>
              <a:buFont typeface="Arial"/>
              <a:buChar char="•"/>
            </a:pPr>
            <a:r>
              <a:rPr lang="en-US" sz="46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Test yourself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49179" y="6289424"/>
            <a:ext cx="6957417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8577" lvl="1" indent="-499288" algn="ctr">
              <a:lnSpc>
                <a:spcPts val="5550"/>
              </a:lnSpc>
              <a:buFont typeface="Arial"/>
              <a:buChar char="•"/>
            </a:pPr>
            <a:r>
              <a:rPr lang="en-US" sz="46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Sleep before exams!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2932" y="7527464"/>
            <a:ext cx="8571068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8577" lvl="1" indent="-499288" algn="l">
              <a:lnSpc>
                <a:spcPts val="5550"/>
              </a:lnSpc>
              <a:buFont typeface="Arial"/>
              <a:buChar char="•"/>
            </a:pPr>
            <a:r>
              <a:rPr lang="en-US" sz="4625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Breathe &amp; relax during exams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66114" y="7653558"/>
            <a:ext cx="7498407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8577" lvl="1" indent="-499288" algn="ctr">
              <a:lnSpc>
                <a:spcPts val="5550"/>
              </a:lnSpc>
              <a:buFont typeface="Arial"/>
              <a:buChar char="•"/>
            </a:pPr>
            <a:r>
              <a:rPr lang="en-US" sz="46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Use time management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4726" y="4198293"/>
            <a:ext cx="8276481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8577" lvl="1" indent="-499288" algn="ctr">
              <a:lnSpc>
                <a:spcPts val="5550"/>
              </a:lnSpc>
              <a:buFont typeface="Arial"/>
              <a:buChar char="•"/>
            </a:pPr>
            <a:r>
              <a:rPr lang="en-US" sz="46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Use planners &amp; prioritize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32181" y="5108324"/>
            <a:ext cx="5060454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8577" lvl="1" indent="-499288" algn="ctr">
              <a:lnSpc>
                <a:spcPts val="5550"/>
              </a:lnSpc>
              <a:buFont typeface="Arial"/>
              <a:buChar char="•"/>
            </a:pPr>
            <a:r>
              <a:rPr lang="en-US" sz="46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Find a mentor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2993737"/>
            <a:ext cx="1318369" cy="1315971"/>
          </a:xfrm>
          <a:custGeom>
            <a:avLst/>
            <a:gdLst/>
            <a:ahLst/>
            <a:cxnLst/>
            <a:rect l="l" t="t" r="r" b="b"/>
            <a:pathLst>
              <a:path w="1318369" h="1315971">
                <a:moveTo>
                  <a:pt x="0" y="0"/>
                </a:moveTo>
                <a:lnTo>
                  <a:pt x="1318369" y="0"/>
                </a:lnTo>
                <a:lnTo>
                  <a:pt x="1318369" y="1315971"/>
                </a:lnTo>
                <a:lnTo>
                  <a:pt x="0" y="13159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7100237" y="3839618"/>
            <a:ext cx="559186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134" y="6432166"/>
            <a:ext cx="1235234" cy="1232989"/>
          </a:xfrm>
          <a:custGeom>
            <a:avLst/>
            <a:gdLst/>
            <a:ahLst/>
            <a:cxnLst/>
            <a:rect l="l" t="t" r="r" b="b"/>
            <a:pathLst>
              <a:path w="1235234" h="1232989">
                <a:moveTo>
                  <a:pt x="0" y="0"/>
                </a:moveTo>
                <a:lnTo>
                  <a:pt x="1235235" y="0"/>
                </a:lnTo>
                <a:lnTo>
                  <a:pt x="1235235" y="1232989"/>
                </a:lnTo>
                <a:lnTo>
                  <a:pt x="0" y="1232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66743" y="3123846"/>
            <a:ext cx="14246483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0"/>
              </a:lnSpc>
              <a:spcBef>
                <a:spcPct val="0"/>
              </a:spcBef>
            </a:pPr>
            <a:r>
              <a:rPr lang="en-US" sz="5200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National Health Services Corps- </a:t>
            </a:r>
            <a:r>
              <a:rPr lang="en-US" sz="5200" dirty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A federal program for PAs who practice primary care in </a:t>
            </a:r>
            <a:r>
              <a:rPr lang="en-US" sz="5200" dirty="0">
                <a:latin typeface="Prompt"/>
                <a:ea typeface="Prompt"/>
                <a:cs typeface="Prompt"/>
                <a:sym typeface="Prompt"/>
              </a:rPr>
              <a:t>underserved communities.</a:t>
            </a:r>
          </a:p>
        </p:txBody>
      </p:sp>
      <p:sp>
        <p:nvSpPr>
          <p:cNvPr id="7" name="AutoShape 7"/>
          <p:cNvSpPr/>
          <p:nvPr/>
        </p:nvSpPr>
        <p:spPr>
          <a:xfrm>
            <a:off x="1413122" y="3839618"/>
            <a:ext cx="559186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508372" y="7184328"/>
            <a:ext cx="559186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413122" y="6535020"/>
            <a:ext cx="15856478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46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The U.S. Department of Veterans Affairs - </a:t>
            </a:r>
            <a:r>
              <a:rPr lang="en-US" sz="4625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Offers the health professional scholarship program to students receiving education/training in healthcare services</a:t>
            </a:r>
          </a:p>
        </p:txBody>
      </p:sp>
      <p:sp>
        <p:nvSpPr>
          <p:cNvPr id="10" name="AutoShape 10"/>
          <p:cNvSpPr/>
          <p:nvPr/>
        </p:nvSpPr>
        <p:spPr>
          <a:xfrm>
            <a:off x="7290737" y="7208140"/>
            <a:ext cx="559186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611599">
            <a:off x="13196688" y="174305"/>
            <a:ext cx="4433076" cy="2079516"/>
          </a:xfrm>
          <a:custGeom>
            <a:avLst/>
            <a:gdLst/>
            <a:ahLst/>
            <a:cxnLst/>
            <a:rect l="l" t="t" r="r" b="b"/>
            <a:pathLst>
              <a:path w="4433076" h="2079516">
                <a:moveTo>
                  <a:pt x="0" y="0"/>
                </a:moveTo>
                <a:lnTo>
                  <a:pt x="4433076" y="0"/>
                </a:lnTo>
                <a:lnTo>
                  <a:pt x="4433076" y="2079516"/>
                </a:lnTo>
                <a:lnTo>
                  <a:pt x="0" y="2079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131059" y="727220"/>
            <a:ext cx="13641135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Paying for PA School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134" y="3015349"/>
            <a:ext cx="1152100" cy="1091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6"/>
              </a:lnSpc>
            </a:pPr>
            <a:r>
              <a:rPr lang="en-US" sz="5976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3170" y="6530786"/>
            <a:ext cx="1046913" cy="86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72"/>
              </a:lnSpc>
            </a:pPr>
            <a:r>
              <a:rPr lang="en-US" sz="5266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2</a:t>
            </a:r>
          </a:p>
        </p:txBody>
      </p:sp>
      <p:sp>
        <p:nvSpPr>
          <p:cNvPr id="15" name="Freeform 15"/>
          <p:cNvSpPr/>
          <p:nvPr/>
        </p:nvSpPr>
        <p:spPr>
          <a:xfrm rot="3611599">
            <a:off x="13882412" y="90811"/>
            <a:ext cx="4433076" cy="2079516"/>
          </a:xfrm>
          <a:custGeom>
            <a:avLst/>
            <a:gdLst/>
            <a:ahLst/>
            <a:cxnLst/>
            <a:rect l="l" t="t" r="r" b="b"/>
            <a:pathLst>
              <a:path w="4433076" h="2079516">
                <a:moveTo>
                  <a:pt x="0" y="0"/>
                </a:moveTo>
                <a:lnTo>
                  <a:pt x="4433077" y="0"/>
                </a:lnTo>
                <a:lnTo>
                  <a:pt x="4433077" y="2079516"/>
                </a:lnTo>
                <a:lnTo>
                  <a:pt x="0" y="2079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6590805">
            <a:off x="14630178" y="361972"/>
            <a:ext cx="4433076" cy="2079516"/>
          </a:xfrm>
          <a:custGeom>
            <a:avLst/>
            <a:gdLst/>
            <a:ahLst/>
            <a:cxnLst/>
            <a:rect l="l" t="t" r="r" b="b"/>
            <a:pathLst>
              <a:path w="4433076" h="2079516">
                <a:moveTo>
                  <a:pt x="0" y="0"/>
                </a:moveTo>
                <a:lnTo>
                  <a:pt x="4433076" y="0"/>
                </a:lnTo>
                <a:lnTo>
                  <a:pt x="4433076" y="2079516"/>
                </a:lnTo>
                <a:lnTo>
                  <a:pt x="0" y="2079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2993737"/>
            <a:ext cx="1318369" cy="1315971"/>
          </a:xfrm>
          <a:custGeom>
            <a:avLst/>
            <a:gdLst/>
            <a:ahLst/>
            <a:cxnLst/>
            <a:rect l="l" t="t" r="r" b="b"/>
            <a:pathLst>
              <a:path w="1318369" h="1315971">
                <a:moveTo>
                  <a:pt x="0" y="0"/>
                </a:moveTo>
                <a:lnTo>
                  <a:pt x="1318369" y="0"/>
                </a:lnTo>
                <a:lnTo>
                  <a:pt x="1318369" y="1315971"/>
                </a:lnTo>
                <a:lnTo>
                  <a:pt x="0" y="13159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073837"/>
            <a:ext cx="1235234" cy="1232989"/>
          </a:xfrm>
          <a:custGeom>
            <a:avLst/>
            <a:gdLst/>
            <a:ahLst/>
            <a:cxnLst/>
            <a:rect l="l" t="t" r="r" b="b"/>
            <a:pathLst>
              <a:path w="1235234" h="1232989">
                <a:moveTo>
                  <a:pt x="0" y="0"/>
                </a:moveTo>
                <a:lnTo>
                  <a:pt x="1235234" y="0"/>
                </a:lnTo>
                <a:lnTo>
                  <a:pt x="1235234" y="1232989"/>
                </a:lnTo>
                <a:lnTo>
                  <a:pt x="0" y="1232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18369" y="7190123"/>
            <a:ext cx="14949169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  <a:spcBef>
                <a:spcPct val="0"/>
              </a:spcBef>
            </a:pPr>
            <a:r>
              <a:rPr lang="en-US" sz="4600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Indian Health Service (IHS): </a:t>
            </a:r>
            <a:r>
              <a:rPr lang="en-US" sz="4600" dirty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a national loan repayment program with the goal of placing health care professionals, including PAs, in IHS health centers for a minimum of 2 years. </a:t>
            </a:r>
          </a:p>
        </p:txBody>
      </p:sp>
      <p:sp>
        <p:nvSpPr>
          <p:cNvPr id="6" name="AutoShape 6"/>
          <p:cNvSpPr/>
          <p:nvPr/>
        </p:nvSpPr>
        <p:spPr>
          <a:xfrm>
            <a:off x="1413122" y="3839618"/>
            <a:ext cx="559186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413122" y="7864530"/>
            <a:ext cx="559186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611599">
            <a:off x="13196688" y="174305"/>
            <a:ext cx="4433076" cy="2079516"/>
          </a:xfrm>
          <a:custGeom>
            <a:avLst/>
            <a:gdLst/>
            <a:ahLst/>
            <a:cxnLst/>
            <a:rect l="l" t="t" r="r" b="b"/>
            <a:pathLst>
              <a:path w="4433076" h="2079516">
                <a:moveTo>
                  <a:pt x="0" y="0"/>
                </a:moveTo>
                <a:lnTo>
                  <a:pt x="4433076" y="0"/>
                </a:lnTo>
                <a:lnTo>
                  <a:pt x="4433076" y="2079516"/>
                </a:lnTo>
                <a:lnTo>
                  <a:pt x="0" y="2079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131059" y="727220"/>
            <a:ext cx="13641135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Paying for PA School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134" y="7075124"/>
            <a:ext cx="1078017" cy="976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66"/>
              </a:lnSpc>
            </a:pPr>
            <a:r>
              <a:rPr lang="en-US" sz="5976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4</a:t>
            </a:r>
          </a:p>
        </p:txBody>
      </p:sp>
      <p:sp>
        <p:nvSpPr>
          <p:cNvPr id="11" name="Freeform 11"/>
          <p:cNvSpPr/>
          <p:nvPr/>
        </p:nvSpPr>
        <p:spPr>
          <a:xfrm rot="3611599">
            <a:off x="13882412" y="90811"/>
            <a:ext cx="4433076" cy="2079516"/>
          </a:xfrm>
          <a:custGeom>
            <a:avLst/>
            <a:gdLst/>
            <a:ahLst/>
            <a:cxnLst/>
            <a:rect l="l" t="t" r="r" b="b"/>
            <a:pathLst>
              <a:path w="4433076" h="2079516">
                <a:moveTo>
                  <a:pt x="0" y="0"/>
                </a:moveTo>
                <a:lnTo>
                  <a:pt x="4433077" y="0"/>
                </a:lnTo>
                <a:lnTo>
                  <a:pt x="4433077" y="2079516"/>
                </a:lnTo>
                <a:lnTo>
                  <a:pt x="0" y="2079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6590805">
            <a:off x="14630178" y="361972"/>
            <a:ext cx="4433076" cy="2079516"/>
          </a:xfrm>
          <a:custGeom>
            <a:avLst/>
            <a:gdLst/>
            <a:ahLst/>
            <a:cxnLst/>
            <a:rect l="l" t="t" r="r" b="b"/>
            <a:pathLst>
              <a:path w="4433076" h="2079516">
                <a:moveTo>
                  <a:pt x="0" y="0"/>
                </a:moveTo>
                <a:lnTo>
                  <a:pt x="4433076" y="0"/>
                </a:lnTo>
                <a:lnTo>
                  <a:pt x="4433076" y="2079516"/>
                </a:lnTo>
                <a:lnTo>
                  <a:pt x="0" y="2079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413122" y="3198809"/>
            <a:ext cx="14949169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sz="46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AmeriCorps - </a:t>
            </a:r>
            <a:r>
              <a:rPr lang="en-US" sz="4625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helps pay for education loans in exchange for a year of service in designated areas across the U.S</a:t>
            </a:r>
            <a:r>
              <a:rPr lang="en-US" sz="462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7217" y="3081334"/>
            <a:ext cx="1078017" cy="976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66"/>
              </a:lnSpc>
            </a:pPr>
            <a:r>
              <a:rPr lang="en-US" sz="5976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D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832835" cy="4114800"/>
          </a:xfrm>
          <a:custGeom>
            <a:avLst/>
            <a:gdLst/>
            <a:ahLst/>
            <a:cxnLst/>
            <a:rect l="l" t="t" r="r" b="b"/>
            <a:pathLst>
              <a:path w="5832835" h="4114800">
                <a:moveTo>
                  <a:pt x="0" y="0"/>
                </a:moveTo>
                <a:lnTo>
                  <a:pt x="5832835" y="0"/>
                </a:lnTo>
                <a:lnTo>
                  <a:pt x="5832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09959" y="0"/>
            <a:ext cx="5832835" cy="4114800"/>
          </a:xfrm>
          <a:custGeom>
            <a:avLst/>
            <a:gdLst/>
            <a:ahLst/>
            <a:cxnLst/>
            <a:rect l="l" t="t" r="r" b="b"/>
            <a:pathLst>
              <a:path w="5832835" h="4114800">
                <a:moveTo>
                  <a:pt x="0" y="0"/>
                </a:moveTo>
                <a:lnTo>
                  <a:pt x="5832835" y="0"/>
                </a:lnTo>
                <a:lnTo>
                  <a:pt x="5832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86602" y="5893816"/>
            <a:ext cx="5832835" cy="4114800"/>
          </a:xfrm>
          <a:custGeom>
            <a:avLst/>
            <a:gdLst/>
            <a:ahLst/>
            <a:cxnLst/>
            <a:rect l="l" t="t" r="r" b="b"/>
            <a:pathLst>
              <a:path w="5832835" h="4114800">
                <a:moveTo>
                  <a:pt x="0" y="0"/>
                </a:moveTo>
                <a:lnTo>
                  <a:pt x="5832836" y="0"/>
                </a:lnTo>
                <a:lnTo>
                  <a:pt x="5832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309959" y="6172200"/>
            <a:ext cx="5832835" cy="4114800"/>
          </a:xfrm>
          <a:custGeom>
            <a:avLst/>
            <a:gdLst/>
            <a:ahLst/>
            <a:cxnLst/>
            <a:rect l="l" t="t" r="r" b="b"/>
            <a:pathLst>
              <a:path w="5832835" h="4114800">
                <a:moveTo>
                  <a:pt x="0" y="0"/>
                </a:moveTo>
                <a:lnTo>
                  <a:pt x="5832835" y="0"/>
                </a:lnTo>
                <a:lnTo>
                  <a:pt x="5832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417" y="-979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999"/>
            </a:blip>
            <a:stretch>
              <a:fillRect t="-4532" b="-18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995045" y="3939385"/>
            <a:ext cx="6152704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0"/>
              </a:lnSpc>
            </a:pPr>
            <a:r>
              <a:rPr lang="en-US" sz="50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Contributions to </a:t>
            </a:r>
          </a:p>
          <a:p>
            <a:pPr algn="ctr">
              <a:lnSpc>
                <a:spcPts val="6080"/>
              </a:lnSpc>
              <a:spcBef>
                <a:spcPct val="0"/>
              </a:spcBef>
            </a:pPr>
            <a:r>
              <a:rPr lang="en-US" sz="50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PA Job Satisfaction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2129" y="1157288"/>
            <a:ext cx="300507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967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Being able</a:t>
            </a:r>
          </a:p>
          <a:p>
            <a:pPr algn="ctr">
              <a:lnSpc>
                <a:spcPts val="4760"/>
              </a:lnSpc>
            </a:pPr>
            <a:r>
              <a:rPr lang="en-US" sz="3967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to practice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967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medicine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14371" y="1157288"/>
            <a:ext cx="3799557" cy="156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4"/>
              </a:lnSpc>
            </a:pPr>
            <a:r>
              <a:rPr lang="en-US" sz="3453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Growth in</a:t>
            </a:r>
          </a:p>
          <a:p>
            <a:pPr algn="ctr">
              <a:lnSpc>
                <a:spcPts val="4144"/>
              </a:lnSpc>
            </a:pPr>
            <a:r>
              <a:rPr lang="en-US" sz="3453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scope of practice</a:t>
            </a:r>
          </a:p>
          <a:p>
            <a:pPr algn="ctr">
              <a:lnSpc>
                <a:spcPts val="4144"/>
              </a:lnSpc>
              <a:spcBef>
                <a:spcPct val="0"/>
              </a:spcBef>
            </a:pPr>
            <a:r>
              <a:rPr lang="en-US" sz="3453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over time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14371" y="7431656"/>
            <a:ext cx="3466919" cy="1846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4"/>
              </a:lnSpc>
            </a:pPr>
            <a:r>
              <a:rPr lang="en-US" sz="3003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Ability to change</a:t>
            </a:r>
          </a:p>
          <a:p>
            <a:pPr algn="ctr">
              <a:lnSpc>
                <a:spcPts val="3604"/>
              </a:lnSpc>
            </a:pPr>
            <a:r>
              <a:rPr lang="en-US" sz="3003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specialties/</a:t>
            </a:r>
          </a:p>
          <a:p>
            <a:pPr algn="ctr">
              <a:lnSpc>
                <a:spcPts val="3604"/>
              </a:lnSpc>
            </a:pPr>
            <a:r>
              <a:rPr lang="en-US" sz="3003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work settings</a:t>
            </a:r>
          </a:p>
          <a:p>
            <a:pPr algn="ctr">
              <a:lnSpc>
                <a:spcPts val="3604"/>
              </a:lnSpc>
              <a:spcBef>
                <a:spcPct val="0"/>
              </a:spcBef>
            </a:pPr>
            <a:r>
              <a:rPr lang="en-US" sz="3003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easily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5014" y="7351141"/>
            <a:ext cx="3402806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Work/life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work balance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8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87476" y="1028700"/>
            <a:ext cx="971304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Evaluation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867648" y="2056013"/>
            <a:ext cx="7973937" cy="6436435"/>
            <a:chOff x="0" y="0"/>
            <a:chExt cx="10631916" cy="8581913"/>
          </a:xfrm>
        </p:grpSpPr>
        <p:sp>
          <p:nvSpPr>
            <p:cNvPr id="4" name="Freeform 4"/>
            <p:cNvSpPr/>
            <p:nvPr/>
          </p:nvSpPr>
          <p:spPr>
            <a:xfrm>
              <a:off x="0" y="607977"/>
              <a:ext cx="10631916" cy="7973937"/>
            </a:xfrm>
            <a:custGeom>
              <a:avLst/>
              <a:gdLst/>
              <a:ahLst/>
              <a:cxnLst/>
              <a:rect l="l" t="t" r="r" b="b"/>
              <a:pathLst>
                <a:path w="10631916" h="7973937">
                  <a:moveTo>
                    <a:pt x="0" y="0"/>
                  </a:moveTo>
                  <a:lnTo>
                    <a:pt x="10631916" y="0"/>
                  </a:lnTo>
                  <a:lnTo>
                    <a:pt x="10631916" y="7973936"/>
                  </a:lnTo>
                  <a:lnTo>
                    <a:pt x="0" y="7973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83932">
              <a:off x="3277835" y="120976"/>
              <a:ext cx="4567616" cy="1619427"/>
            </a:xfrm>
            <a:custGeom>
              <a:avLst/>
              <a:gdLst/>
              <a:ahLst/>
              <a:cxnLst/>
              <a:rect l="l" t="t" r="r" b="b"/>
              <a:pathLst>
                <a:path w="4567616" h="1619427">
                  <a:moveTo>
                    <a:pt x="0" y="0"/>
                  </a:moveTo>
                  <a:lnTo>
                    <a:pt x="4567615" y="0"/>
                  </a:lnTo>
                  <a:lnTo>
                    <a:pt x="4567615" y="1619427"/>
                  </a:lnTo>
                  <a:lnTo>
                    <a:pt x="0" y="1619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3280" y="2056013"/>
            <a:ext cx="8584486" cy="6739648"/>
            <a:chOff x="0" y="0"/>
            <a:chExt cx="11445982" cy="8986197"/>
          </a:xfrm>
        </p:grpSpPr>
        <p:sp>
          <p:nvSpPr>
            <p:cNvPr id="7" name="Freeform 7"/>
            <p:cNvSpPr/>
            <p:nvPr/>
          </p:nvSpPr>
          <p:spPr>
            <a:xfrm>
              <a:off x="0" y="401710"/>
              <a:ext cx="11445982" cy="8584486"/>
            </a:xfrm>
            <a:custGeom>
              <a:avLst/>
              <a:gdLst/>
              <a:ahLst/>
              <a:cxnLst/>
              <a:rect l="l" t="t" r="r" b="b"/>
              <a:pathLst>
                <a:path w="11445982" h="8584486">
                  <a:moveTo>
                    <a:pt x="0" y="0"/>
                  </a:moveTo>
                  <a:lnTo>
                    <a:pt x="11445982" y="0"/>
                  </a:lnTo>
                  <a:lnTo>
                    <a:pt x="11445982" y="8584487"/>
                  </a:lnTo>
                  <a:lnTo>
                    <a:pt x="0" y="8584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3299327" y="0"/>
              <a:ext cx="4847329" cy="1498265"/>
            </a:xfrm>
            <a:custGeom>
              <a:avLst/>
              <a:gdLst/>
              <a:ahLst/>
              <a:cxnLst/>
              <a:rect l="l" t="t" r="r" b="b"/>
              <a:pathLst>
                <a:path w="4847329" h="1498265">
                  <a:moveTo>
                    <a:pt x="0" y="0"/>
                  </a:moveTo>
                  <a:lnTo>
                    <a:pt x="4847328" y="0"/>
                  </a:lnTo>
                  <a:lnTo>
                    <a:pt x="4847328" y="1498265"/>
                  </a:lnTo>
                  <a:lnTo>
                    <a:pt x="0" y="1498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885239">
            <a:off x="1219074" y="-104609"/>
            <a:ext cx="2912056" cy="1604853"/>
          </a:xfrm>
          <a:custGeom>
            <a:avLst/>
            <a:gdLst/>
            <a:ahLst/>
            <a:cxnLst/>
            <a:rect l="l" t="t" r="r" b="b"/>
            <a:pathLst>
              <a:path w="2912056" h="1604853">
                <a:moveTo>
                  <a:pt x="0" y="0"/>
                </a:moveTo>
                <a:lnTo>
                  <a:pt x="2912057" y="0"/>
                </a:lnTo>
                <a:lnTo>
                  <a:pt x="2912057" y="1604853"/>
                </a:lnTo>
                <a:lnTo>
                  <a:pt x="0" y="16048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738203">
            <a:off x="16014968" y="335783"/>
            <a:ext cx="1712228" cy="2025216"/>
          </a:xfrm>
          <a:custGeom>
            <a:avLst/>
            <a:gdLst/>
            <a:ahLst/>
            <a:cxnLst/>
            <a:rect l="l" t="t" r="r" b="b"/>
            <a:pathLst>
              <a:path w="1712228" h="2025216">
                <a:moveTo>
                  <a:pt x="0" y="0"/>
                </a:moveTo>
                <a:lnTo>
                  <a:pt x="1712228" y="0"/>
                </a:lnTo>
                <a:lnTo>
                  <a:pt x="1712228" y="2025216"/>
                </a:lnTo>
                <a:lnTo>
                  <a:pt x="0" y="20252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675103" y="4126624"/>
            <a:ext cx="4489116" cy="3832463"/>
          </a:xfrm>
          <a:custGeom>
            <a:avLst/>
            <a:gdLst/>
            <a:ahLst/>
            <a:cxnLst/>
            <a:rect l="l" t="t" r="r" b="b"/>
            <a:pathLst>
              <a:path w="4489116" h="3832463">
                <a:moveTo>
                  <a:pt x="0" y="0"/>
                </a:moveTo>
                <a:lnTo>
                  <a:pt x="4489115" y="0"/>
                </a:lnTo>
                <a:lnTo>
                  <a:pt x="4489115" y="3832463"/>
                </a:lnTo>
                <a:lnTo>
                  <a:pt x="0" y="3832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069515" y="4091302"/>
            <a:ext cx="3749340" cy="3862018"/>
          </a:xfrm>
          <a:custGeom>
            <a:avLst/>
            <a:gdLst/>
            <a:ahLst/>
            <a:cxnLst/>
            <a:rect l="l" t="t" r="r" b="b"/>
            <a:pathLst>
              <a:path w="3749340" h="3862018">
                <a:moveTo>
                  <a:pt x="0" y="0"/>
                </a:moveTo>
                <a:lnTo>
                  <a:pt x="3749340" y="0"/>
                </a:lnTo>
                <a:lnTo>
                  <a:pt x="3749340" y="3862019"/>
                </a:lnTo>
                <a:lnTo>
                  <a:pt x="0" y="38620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3000"/>
            </a:blip>
            <a:stretch>
              <a:fillRect r="-30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3491227"/>
            <a:ext cx="7309928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Student Survey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49372" y="3491227"/>
            <a:ext cx="7309928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Facilitator Survey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6" t="-2254" r="-693" b="-55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764170" y="425187"/>
            <a:ext cx="10007341" cy="2732125"/>
            <a:chOff x="0" y="0"/>
            <a:chExt cx="13343122" cy="3642833"/>
          </a:xfrm>
        </p:grpSpPr>
        <p:sp>
          <p:nvSpPr>
            <p:cNvPr id="4" name="TextBox 4"/>
            <p:cNvSpPr txBox="1"/>
            <p:nvPr/>
          </p:nvSpPr>
          <p:spPr>
            <a:xfrm>
              <a:off x="0" y="2014058"/>
              <a:ext cx="13343122" cy="1628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94"/>
                </a:lnSpc>
              </a:pPr>
              <a:r>
                <a:rPr lang="en-US" sz="8078" b="1">
                  <a:solidFill>
                    <a:srgbClr val="000000"/>
                  </a:solidFill>
                  <a:latin typeface="Prompt Bold"/>
                  <a:ea typeface="Prompt Bold"/>
                  <a:cs typeface="Prompt Bold"/>
                  <a:sym typeface="Prompt Bold"/>
                </a:rPr>
                <a:t>What is a PA?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5365779" y="0"/>
              <a:ext cx="2611563" cy="1439249"/>
            </a:xfrm>
            <a:custGeom>
              <a:avLst/>
              <a:gdLst/>
              <a:ahLst/>
              <a:cxnLst/>
              <a:rect l="l" t="t" r="r" b="b"/>
              <a:pathLst>
                <a:path w="2611563" h="1439249">
                  <a:moveTo>
                    <a:pt x="0" y="0"/>
                  </a:moveTo>
                  <a:lnTo>
                    <a:pt x="2611563" y="0"/>
                  </a:lnTo>
                  <a:lnTo>
                    <a:pt x="2611563" y="1439249"/>
                  </a:lnTo>
                  <a:lnTo>
                    <a:pt x="0" y="1439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1278522">
            <a:off x="891450" y="598965"/>
            <a:ext cx="3587687" cy="1547751"/>
          </a:xfrm>
          <a:custGeom>
            <a:avLst/>
            <a:gdLst/>
            <a:ahLst/>
            <a:cxnLst/>
            <a:rect l="l" t="t" r="r" b="b"/>
            <a:pathLst>
              <a:path w="3587687" h="1547751">
                <a:moveTo>
                  <a:pt x="0" y="0"/>
                </a:moveTo>
                <a:lnTo>
                  <a:pt x="3587687" y="0"/>
                </a:lnTo>
                <a:lnTo>
                  <a:pt x="3587687" y="1547751"/>
                </a:lnTo>
                <a:lnTo>
                  <a:pt x="0" y="15477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208612">
            <a:off x="15695645" y="173136"/>
            <a:ext cx="2327962" cy="1948991"/>
          </a:xfrm>
          <a:custGeom>
            <a:avLst/>
            <a:gdLst/>
            <a:ahLst/>
            <a:cxnLst/>
            <a:rect l="l" t="t" r="r" b="b"/>
            <a:pathLst>
              <a:path w="2327962" h="1948991">
                <a:moveTo>
                  <a:pt x="0" y="0"/>
                </a:moveTo>
                <a:lnTo>
                  <a:pt x="2327962" y="0"/>
                </a:lnTo>
                <a:lnTo>
                  <a:pt x="2327962" y="1948991"/>
                </a:lnTo>
                <a:lnTo>
                  <a:pt x="0" y="19489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92561" y="3075639"/>
            <a:ext cx="15010805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  <a:spcBef>
                <a:spcPct val="0"/>
              </a:spcBef>
            </a:pPr>
            <a:r>
              <a:rPr lang="en-US" sz="64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Physician Assistants/Associates (PA)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7145050"/>
            <a:ext cx="1757098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30672" lvl="1" indent="-615336" algn="ctr">
              <a:lnSpc>
                <a:spcPts val="6840"/>
              </a:lnSpc>
              <a:buFont typeface="Arial"/>
              <a:buChar char="•"/>
            </a:pPr>
            <a:r>
              <a:rPr lang="en-US" sz="57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Are skilled members of the health care team.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10583" y="5352806"/>
            <a:ext cx="17155958" cy="1787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30672" lvl="1" indent="-615336" algn="ctr">
              <a:lnSpc>
                <a:spcPts val="6840"/>
              </a:lnSpc>
              <a:buFont typeface="Arial"/>
              <a:buChar char="•"/>
            </a:pPr>
            <a:r>
              <a:rPr lang="en-US" sz="57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Practice medicine in EVERY specialty in ALL clinical settings.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424" y="8391972"/>
            <a:ext cx="17712987" cy="1745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30672" lvl="1" indent="-615336" algn="l">
              <a:lnSpc>
                <a:spcPts val="6840"/>
              </a:lnSpc>
              <a:buFont typeface="Arial"/>
              <a:buChar char="•"/>
            </a:pPr>
            <a:r>
              <a:rPr lang="en-US" sz="57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Perform routine medical services and intricate procedures.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33242" y="2013204"/>
            <a:ext cx="8697195" cy="8052669"/>
          </a:xfrm>
          <a:custGeom>
            <a:avLst/>
            <a:gdLst/>
            <a:ahLst/>
            <a:cxnLst/>
            <a:rect l="l" t="t" r="r" b="b"/>
            <a:pathLst>
              <a:path w="8697195" h="8052669">
                <a:moveTo>
                  <a:pt x="0" y="0"/>
                </a:moveTo>
                <a:lnTo>
                  <a:pt x="8697195" y="0"/>
                </a:lnTo>
                <a:lnTo>
                  <a:pt x="8697195" y="8052669"/>
                </a:lnTo>
                <a:lnTo>
                  <a:pt x="0" y="805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5" r="-1420" b="-1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5239">
            <a:off x="500733" y="1324323"/>
            <a:ext cx="2499996" cy="1377764"/>
          </a:xfrm>
          <a:custGeom>
            <a:avLst/>
            <a:gdLst/>
            <a:ahLst/>
            <a:cxnLst/>
            <a:rect l="l" t="t" r="r" b="b"/>
            <a:pathLst>
              <a:path w="2499996" h="1377764">
                <a:moveTo>
                  <a:pt x="0" y="0"/>
                </a:moveTo>
                <a:lnTo>
                  <a:pt x="2499996" y="0"/>
                </a:lnTo>
                <a:lnTo>
                  <a:pt x="2499996" y="1377763"/>
                </a:lnTo>
                <a:lnTo>
                  <a:pt x="0" y="13777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38203">
            <a:off x="16174253" y="236167"/>
            <a:ext cx="1712228" cy="2025216"/>
          </a:xfrm>
          <a:custGeom>
            <a:avLst/>
            <a:gdLst/>
            <a:ahLst/>
            <a:cxnLst/>
            <a:rect l="l" t="t" r="r" b="b"/>
            <a:pathLst>
              <a:path w="1712228" h="2025216">
                <a:moveTo>
                  <a:pt x="0" y="0"/>
                </a:moveTo>
                <a:lnTo>
                  <a:pt x="1712228" y="0"/>
                </a:lnTo>
                <a:lnTo>
                  <a:pt x="1712228" y="2025216"/>
                </a:lnTo>
                <a:lnTo>
                  <a:pt x="0" y="20252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38690">
            <a:off x="2349498" y="8371693"/>
            <a:ext cx="2008973" cy="1416116"/>
          </a:xfrm>
          <a:custGeom>
            <a:avLst/>
            <a:gdLst/>
            <a:ahLst/>
            <a:cxnLst/>
            <a:rect l="l" t="t" r="r" b="b"/>
            <a:pathLst>
              <a:path w="2008973" h="1416116">
                <a:moveTo>
                  <a:pt x="0" y="0"/>
                </a:moveTo>
                <a:lnTo>
                  <a:pt x="2008974" y="0"/>
                </a:lnTo>
                <a:lnTo>
                  <a:pt x="2008974" y="1416116"/>
                </a:lnTo>
                <a:lnTo>
                  <a:pt x="0" y="141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287476" y="639175"/>
            <a:ext cx="971304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Questions?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288718" y="1163199"/>
            <a:ext cx="2426340" cy="1710315"/>
          </a:xfrm>
          <a:custGeom>
            <a:avLst/>
            <a:gdLst/>
            <a:ahLst/>
            <a:cxnLst/>
            <a:rect l="l" t="t" r="r" b="b"/>
            <a:pathLst>
              <a:path w="2426340" h="1710315">
                <a:moveTo>
                  <a:pt x="0" y="0"/>
                </a:moveTo>
                <a:lnTo>
                  <a:pt x="2426341" y="0"/>
                </a:lnTo>
                <a:lnTo>
                  <a:pt x="2426341" y="1710315"/>
                </a:lnTo>
                <a:lnTo>
                  <a:pt x="0" y="1710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127546" y="155266"/>
            <a:ext cx="1803284" cy="2015867"/>
          </a:xfrm>
          <a:custGeom>
            <a:avLst/>
            <a:gdLst/>
            <a:ahLst/>
            <a:cxnLst/>
            <a:rect l="l" t="t" r="r" b="b"/>
            <a:pathLst>
              <a:path w="1803284" h="2015867">
                <a:moveTo>
                  <a:pt x="0" y="0"/>
                </a:moveTo>
                <a:lnTo>
                  <a:pt x="1803285" y="0"/>
                </a:lnTo>
                <a:lnTo>
                  <a:pt x="1803285" y="2015866"/>
                </a:lnTo>
                <a:lnTo>
                  <a:pt x="0" y="2015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64354" y="3112768"/>
            <a:ext cx="1778788" cy="1593367"/>
          </a:xfrm>
          <a:custGeom>
            <a:avLst/>
            <a:gdLst/>
            <a:ahLst/>
            <a:cxnLst/>
            <a:rect l="l" t="t" r="r" b="b"/>
            <a:pathLst>
              <a:path w="1778788" h="1593367">
                <a:moveTo>
                  <a:pt x="0" y="0"/>
                </a:moveTo>
                <a:lnTo>
                  <a:pt x="1778788" y="0"/>
                </a:lnTo>
                <a:lnTo>
                  <a:pt x="1778788" y="1593367"/>
                </a:lnTo>
                <a:lnTo>
                  <a:pt x="0" y="15933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127546" y="4925196"/>
            <a:ext cx="1854707" cy="1837846"/>
          </a:xfrm>
          <a:custGeom>
            <a:avLst/>
            <a:gdLst/>
            <a:ahLst/>
            <a:cxnLst/>
            <a:rect l="l" t="t" r="r" b="b"/>
            <a:pathLst>
              <a:path w="1854707" h="1837846">
                <a:moveTo>
                  <a:pt x="0" y="0"/>
                </a:moveTo>
                <a:lnTo>
                  <a:pt x="1854707" y="0"/>
                </a:lnTo>
                <a:lnTo>
                  <a:pt x="1854707" y="1837845"/>
                </a:lnTo>
                <a:lnTo>
                  <a:pt x="0" y="18378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569220" y="4072356"/>
            <a:ext cx="2218942" cy="2142288"/>
          </a:xfrm>
          <a:custGeom>
            <a:avLst/>
            <a:gdLst/>
            <a:ahLst/>
            <a:cxnLst/>
            <a:rect l="l" t="t" r="r" b="b"/>
            <a:pathLst>
              <a:path w="2218942" h="2142288">
                <a:moveTo>
                  <a:pt x="0" y="0"/>
                </a:moveTo>
                <a:lnTo>
                  <a:pt x="2218943" y="0"/>
                </a:lnTo>
                <a:lnTo>
                  <a:pt x="2218943" y="2142288"/>
                </a:lnTo>
                <a:lnTo>
                  <a:pt x="0" y="2142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5144" y="7017489"/>
            <a:ext cx="2313019" cy="2144362"/>
          </a:xfrm>
          <a:custGeom>
            <a:avLst/>
            <a:gdLst/>
            <a:ahLst/>
            <a:cxnLst/>
            <a:rect l="l" t="t" r="r" b="b"/>
            <a:pathLst>
              <a:path w="2313019" h="2144362">
                <a:moveTo>
                  <a:pt x="0" y="0"/>
                </a:moveTo>
                <a:lnTo>
                  <a:pt x="2313019" y="0"/>
                </a:lnTo>
                <a:lnTo>
                  <a:pt x="2313019" y="2144362"/>
                </a:lnTo>
                <a:lnTo>
                  <a:pt x="0" y="21443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02338" y="8089670"/>
            <a:ext cx="2048362" cy="2086295"/>
          </a:xfrm>
          <a:custGeom>
            <a:avLst/>
            <a:gdLst/>
            <a:ahLst/>
            <a:cxnLst/>
            <a:rect l="l" t="t" r="r" b="b"/>
            <a:pathLst>
              <a:path w="2048362" h="2086295">
                <a:moveTo>
                  <a:pt x="0" y="0"/>
                </a:moveTo>
                <a:lnTo>
                  <a:pt x="2048362" y="0"/>
                </a:lnTo>
                <a:lnTo>
                  <a:pt x="2048362" y="2086295"/>
                </a:lnTo>
                <a:lnTo>
                  <a:pt x="0" y="20862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31406" y="1937119"/>
            <a:ext cx="117055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Get more information: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0935" y="4325121"/>
            <a:ext cx="12626533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6548" lvl="1" indent="-428274" algn="ctr">
              <a:lnSpc>
                <a:spcPts val="4760"/>
              </a:lnSpc>
              <a:buFont typeface="Arial"/>
              <a:buChar char="•"/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Ask your questions: students@PAEAonline.org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0935" y="5562891"/>
            <a:ext cx="9725327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6548" lvl="1" indent="-428274" algn="ctr">
              <a:lnSpc>
                <a:spcPts val="4760"/>
              </a:lnSpc>
              <a:buFont typeface="Arial"/>
              <a:buChar char="•"/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Visit the PAEA Program Directory: www.PAEAonline.org/our-programs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0935" y="7489595"/>
            <a:ext cx="13443773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6548" lvl="1" indent="-428274" algn="l">
              <a:lnSpc>
                <a:spcPts val="4760"/>
              </a:lnSpc>
              <a:buFont typeface="Arial"/>
              <a:buChar char="•"/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Pre-PA &amp; Advisor Webpage: www.PAEAonline.org/how-we-can-help/advisors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63333" y="-481541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873715" y="-2958545"/>
            <a:ext cx="11011059" cy="16216135"/>
          </a:xfrm>
          <a:custGeom>
            <a:avLst/>
            <a:gdLst/>
            <a:ahLst/>
            <a:cxnLst/>
            <a:rect l="l" t="t" r="r" b="b"/>
            <a:pathLst>
              <a:path w="11011059" h="16216135">
                <a:moveTo>
                  <a:pt x="0" y="0"/>
                </a:moveTo>
                <a:lnTo>
                  <a:pt x="11011059" y="0"/>
                </a:lnTo>
                <a:lnTo>
                  <a:pt x="11011059" y="16216135"/>
                </a:lnTo>
                <a:lnTo>
                  <a:pt x="0" y="1621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29" r="-17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524830">
            <a:off x="14284473" y="-5473408"/>
            <a:ext cx="11011059" cy="16216135"/>
          </a:xfrm>
          <a:custGeom>
            <a:avLst/>
            <a:gdLst/>
            <a:ahLst/>
            <a:cxnLst/>
            <a:rect l="l" t="t" r="r" b="b"/>
            <a:pathLst>
              <a:path w="11011059" h="16216135">
                <a:moveTo>
                  <a:pt x="0" y="0"/>
                </a:moveTo>
                <a:lnTo>
                  <a:pt x="11011059" y="0"/>
                </a:lnTo>
                <a:lnTo>
                  <a:pt x="11011059" y="16216136"/>
                </a:lnTo>
                <a:lnTo>
                  <a:pt x="0" y="16216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29" r="-1729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2007370" y="2634660"/>
          <a:ext cx="14456532" cy="3873109"/>
        </p:xfrm>
        <a:graphic>
          <a:graphicData uri="http://schemas.openxmlformats.org/drawingml/2006/table">
            <a:tbl>
              <a:tblPr/>
              <a:tblGrid>
                <a:gridCol w="481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938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Prompt Semi-Bold"/>
                          <a:ea typeface="Prompt Semi-Bold"/>
                          <a:cs typeface="Prompt Semi-Bold"/>
                          <a:sym typeface="Prompt Semi-Bold"/>
                        </a:rPr>
                        <a:t>PA Works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Prompt Semi-Bold"/>
                          <a:ea typeface="Prompt Semi-Bold"/>
                          <a:cs typeface="Prompt Semi-Bold"/>
                          <a:sym typeface="Prompt Semi-Bold"/>
                        </a:rPr>
                        <a:t>PA Works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Prompt Semi-Bold"/>
                          <a:ea typeface="Prompt Semi-Bold"/>
                          <a:cs typeface="Prompt Semi-Bold"/>
                          <a:sym typeface="Prompt Semi-Bold"/>
                        </a:rPr>
                        <a:t>PA Works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7909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They conduct physical exams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They order AND interpret medical tests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They assist in surgery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7909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They diagnose and treat illnesses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They counsel on preventive healthcare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They perform procedures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7909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They write prescriptions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They educate patients and their families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They do rounds in hospitals</a:t>
                      </a:r>
                      <a:endParaRPr lang="en-US" sz="1100"/>
                    </a:p>
                  </a:txBody>
                  <a:tcPr marL="171450" marR="171450" marT="171450" marB="1714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6456813" y="6507768"/>
            <a:ext cx="5374374" cy="3580677"/>
          </a:xfrm>
          <a:custGeom>
            <a:avLst/>
            <a:gdLst/>
            <a:ahLst/>
            <a:cxnLst/>
            <a:rect l="l" t="t" r="r" b="b"/>
            <a:pathLst>
              <a:path w="5374374" h="3580677">
                <a:moveTo>
                  <a:pt x="0" y="0"/>
                </a:moveTo>
                <a:lnTo>
                  <a:pt x="5374374" y="0"/>
                </a:lnTo>
                <a:lnTo>
                  <a:pt x="5374374" y="3580677"/>
                </a:lnTo>
                <a:lnTo>
                  <a:pt x="0" y="3580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824099" y="1028700"/>
            <a:ext cx="14639802" cy="1916702"/>
            <a:chOff x="0" y="0"/>
            <a:chExt cx="19519736" cy="2555602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19519736" cy="1803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79"/>
                </a:lnSpc>
              </a:pPr>
              <a:r>
                <a:rPr lang="en-US" sz="8899" b="1">
                  <a:solidFill>
                    <a:srgbClr val="000000"/>
                  </a:solidFill>
                  <a:latin typeface="Prompt Bold"/>
                  <a:ea typeface="Prompt Bold"/>
                  <a:cs typeface="Prompt Bold"/>
                  <a:sym typeface="Prompt Bold"/>
                </a:rPr>
                <a:t>What do PAs do?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781632" y="1907902"/>
              <a:ext cx="13956473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82079" y="-1987723"/>
            <a:ext cx="10585390" cy="15589246"/>
          </a:xfrm>
          <a:custGeom>
            <a:avLst/>
            <a:gdLst/>
            <a:ahLst/>
            <a:cxnLst/>
            <a:rect l="l" t="t" r="r" b="b"/>
            <a:pathLst>
              <a:path w="10585390" h="15589246">
                <a:moveTo>
                  <a:pt x="0" y="0"/>
                </a:moveTo>
                <a:lnTo>
                  <a:pt x="10585390" y="0"/>
                </a:lnTo>
                <a:lnTo>
                  <a:pt x="10585390" y="15589246"/>
                </a:lnTo>
                <a:lnTo>
                  <a:pt x="0" y="155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29" r="-17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2400300"/>
            <a:ext cx="18146566" cy="6847480"/>
          </a:xfrm>
          <a:custGeom>
            <a:avLst/>
            <a:gdLst/>
            <a:ahLst/>
            <a:cxnLst/>
            <a:rect l="l" t="t" r="r" b="b"/>
            <a:pathLst>
              <a:path w="18146566" h="6847480">
                <a:moveTo>
                  <a:pt x="0" y="0"/>
                </a:moveTo>
                <a:lnTo>
                  <a:pt x="18146566" y="0"/>
                </a:lnTo>
                <a:lnTo>
                  <a:pt x="18146566" y="6847480"/>
                </a:lnTo>
                <a:lnTo>
                  <a:pt x="0" y="6847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75103" y="3757294"/>
            <a:ext cx="2933607" cy="1386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0"/>
              </a:lnSpc>
              <a:spcBef>
                <a:spcPct val="0"/>
              </a:spcBef>
            </a:pPr>
            <a:r>
              <a:rPr lang="en-US" sz="2258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Physicians at Duke University Medical School recongized a need.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57400" y="8428264"/>
            <a:ext cx="101849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1960s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63391" y="3585209"/>
            <a:ext cx="2933607" cy="1730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0"/>
              </a:lnSpc>
              <a:spcBef>
                <a:spcPct val="0"/>
              </a:spcBef>
            </a:pPr>
            <a:r>
              <a:rPr lang="en-US" sz="2258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Former military corpsmen sought an opportunity to use medical skills in civilian life.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77000" y="8428264"/>
            <a:ext cx="791779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1965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47828" y="8428264"/>
            <a:ext cx="839291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1967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88280" y="3594734"/>
            <a:ext cx="2933607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9"/>
              </a:lnSpc>
              <a:spcBef>
                <a:spcPct val="0"/>
              </a:spcBef>
            </a:pPr>
            <a:r>
              <a:rPr lang="en-US" sz="2658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The first 3 PAs graduated from Duke University.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72568" y="419100"/>
            <a:ext cx="13391952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A look through PA history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74437" y="3594734"/>
            <a:ext cx="2933607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9"/>
              </a:lnSpc>
              <a:spcBef>
                <a:spcPct val="0"/>
              </a:spcBef>
            </a:pPr>
            <a:r>
              <a:rPr lang="en-US" sz="2658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Opens the doors for others to study PA education.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66169" y="8428264"/>
            <a:ext cx="93023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1970s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0107" y="816909"/>
            <a:ext cx="12337056" cy="8813370"/>
          </a:xfrm>
          <a:custGeom>
            <a:avLst/>
            <a:gdLst/>
            <a:ahLst/>
            <a:cxnLst/>
            <a:rect l="l" t="t" r="r" b="b"/>
            <a:pathLst>
              <a:path w="12337056" h="8813370">
                <a:moveTo>
                  <a:pt x="0" y="0"/>
                </a:moveTo>
                <a:lnTo>
                  <a:pt x="12337056" y="0"/>
                </a:lnTo>
                <a:lnTo>
                  <a:pt x="12337056" y="8813370"/>
                </a:lnTo>
                <a:lnTo>
                  <a:pt x="0" y="8813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2" b="-24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46495" y="2122945"/>
            <a:ext cx="5744444" cy="7402123"/>
          </a:xfrm>
          <a:custGeom>
            <a:avLst/>
            <a:gdLst/>
            <a:ahLst/>
            <a:cxnLst/>
            <a:rect l="l" t="t" r="r" b="b"/>
            <a:pathLst>
              <a:path w="5744444" h="7402123">
                <a:moveTo>
                  <a:pt x="0" y="0"/>
                </a:moveTo>
                <a:lnTo>
                  <a:pt x="5744444" y="0"/>
                </a:lnTo>
                <a:lnTo>
                  <a:pt x="5744444" y="7402122"/>
                </a:lnTo>
                <a:lnTo>
                  <a:pt x="0" y="7402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7" r="-6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1887">
            <a:off x="14589290" y="1646104"/>
            <a:ext cx="2909015" cy="761633"/>
          </a:xfrm>
          <a:custGeom>
            <a:avLst/>
            <a:gdLst/>
            <a:ahLst/>
            <a:cxnLst/>
            <a:rect l="l" t="t" r="r" b="b"/>
            <a:pathLst>
              <a:path w="2909015" h="761633">
                <a:moveTo>
                  <a:pt x="0" y="0"/>
                </a:moveTo>
                <a:lnTo>
                  <a:pt x="2909015" y="0"/>
                </a:lnTo>
                <a:lnTo>
                  <a:pt x="2909015" y="761633"/>
                </a:lnTo>
                <a:lnTo>
                  <a:pt x="0" y="761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1171" y="598945"/>
            <a:ext cx="16598129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Henry Lee “Buddy” Treadwell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2076" y="2953745"/>
            <a:ext cx="10408643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41" lvl="1" indent="-496571" algn="ctr">
              <a:lnSpc>
                <a:spcPts val="5520"/>
              </a:lnSpc>
              <a:buFont typeface="Arial"/>
              <a:buChar char="•"/>
            </a:pPr>
            <a:r>
              <a:rPr lang="en-US" sz="46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Precursor to physician assistant.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3769" y="4223804"/>
            <a:ext cx="11615740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3" lvl="1" indent="-464186" algn="ctr">
              <a:lnSpc>
                <a:spcPts val="5160"/>
              </a:lnSpc>
              <a:buFont typeface="Arial"/>
              <a:buChar char="•"/>
            </a:pPr>
            <a:r>
              <a:rPr lang="en-US" sz="43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Earned honorary PA certificate in 1970.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3769" y="5176306"/>
            <a:ext cx="11135611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3" lvl="1" indent="-464186" algn="ctr">
              <a:lnSpc>
                <a:spcPts val="5160"/>
              </a:lnSpc>
              <a:buFont typeface="Arial"/>
              <a:buChar char="•"/>
            </a:pPr>
            <a:r>
              <a:rPr lang="en-US" sz="43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Veteran and leader in his community.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3769" y="6120313"/>
            <a:ext cx="11249732" cy="259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3" lvl="1" indent="-464186" algn="l">
              <a:lnSpc>
                <a:spcPts val="5160"/>
              </a:lnSpc>
              <a:buFont typeface="Arial"/>
              <a:buChar char="•"/>
            </a:pPr>
            <a:r>
              <a:rPr lang="en-US" sz="43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Eugene Stead modeled the PA profession largely on the interactions noted between Treadwell and his supervising MD.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2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199" y="1563957"/>
            <a:ext cx="13270544" cy="8752433"/>
          </a:xfrm>
          <a:custGeom>
            <a:avLst/>
            <a:gdLst/>
            <a:ahLst/>
            <a:cxnLst/>
            <a:rect l="l" t="t" r="r" b="b"/>
            <a:pathLst>
              <a:path w="13123617" h="9158128">
                <a:moveTo>
                  <a:pt x="0" y="0"/>
                </a:moveTo>
                <a:lnTo>
                  <a:pt x="13123617" y="0"/>
                </a:lnTo>
                <a:lnTo>
                  <a:pt x="13123617" y="9158127"/>
                </a:lnTo>
                <a:lnTo>
                  <a:pt x="0" y="91581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37" b="-37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206444" y="2269581"/>
            <a:ext cx="6081556" cy="7402123"/>
          </a:xfrm>
          <a:custGeom>
            <a:avLst/>
            <a:gdLst/>
            <a:ahLst/>
            <a:cxnLst/>
            <a:rect l="l" t="t" r="r" b="b"/>
            <a:pathLst>
              <a:path w="6081556" h="7402123">
                <a:moveTo>
                  <a:pt x="0" y="0"/>
                </a:moveTo>
                <a:lnTo>
                  <a:pt x="6081556" y="0"/>
                </a:lnTo>
                <a:lnTo>
                  <a:pt x="6081556" y="7402123"/>
                </a:lnTo>
                <a:lnTo>
                  <a:pt x="0" y="7402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25" r="-37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1887">
            <a:off x="14076879" y="1783553"/>
            <a:ext cx="2909015" cy="761633"/>
          </a:xfrm>
          <a:custGeom>
            <a:avLst/>
            <a:gdLst/>
            <a:ahLst/>
            <a:cxnLst/>
            <a:rect l="l" t="t" r="r" b="b"/>
            <a:pathLst>
              <a:path w="2909015" h="761633">
                <a:moveTo>
                  <a:pt x="0" y="0"/>
                </a:moveTo>
                <a:lnTo>
                  <a:pt x="2909015" y="0"/>
                </a:lnTo>
                <a:lnTo>
                  <a:pt x="2909015" y="761633"/>
                </a:lnTo>
                <a:lnTo>
                  <a:pt x="0" y="761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303975" y="219605"/>
            <a:ext cx="1559160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Joyce Nichols, PA-C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295034" y="2608489"/>
            <a:ext cx="10345914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72" lvl="1" indent="-410236" algn="l">
              <a:lnSpc>
                <a:spcPts val="4560"/>
              </a:lnSpc>
              <a:buFont typeface="Arial"/>
              <a:buChar char="•"/>
            </a:pPr>
            <a:r>
              <a:rPr lang="en-US" sz="3800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First woman formally educated as a PA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45274" y="3689886"/>
            <a:ext cx="10046395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72" lvl="1" indent="-410236" algn="l">
              <a:lnSpc>
                <a:spcPts val="4560"/>
              </a:lnSpc>
              <a:buFont typeface="Arial"/>
              <a:buChar char="•"/>
            </a:pPr>
            <a:r>
              <a:rPr lang="en-US" sz="3800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First Black woman to practice as a PA.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202474" y="4597854"/>
            <a:ext cx="9536212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72" lvl="1" indent="-410236" algn="l">
              <a:lnSpc>
                <a:spcPts val="4560"/>
              </a:lnSpc>
              <a:buFont typeface="Arial"/>
              <a:buChar char="•"/>
            </a:pPr>
            <a:r>
              <a:rPr lang="en-US" sz="3800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Served on AAPA Board of Directors.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224245" y="5426441"/>
            <a:ext cx="1220644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51" lvl="1" indent="-431826" algn="l">
              <a:lnSpc>
                <a:spcPts val="4800"/>
              </a:lnSpc>
              <a:buFont typeface="Arial"/>
              <a:buChar char="•"/>
            </a:pPr>
            <a:r>
              <a:rPr lang="en-US" sz="4000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Established the AAPA Minority Affairs Committee.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224245" y="7064919"/>
            <a:ext cx="1220644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51" lvl="1" indent="-431826" algn="l">
              <a:lnSpc>
                <a:spcPts val="4800"/>
              </a:lnSpc>
              <a:buFont typeface="Arial"/>
              <a:buChar char="•"/>
            </a:pPr>
            <a:r>
              <a:rPr lang="en-US" sz="4000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Established one of the first rural health satellite clinics.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5A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19325">
            <a:off x="11809658" y="1457436"/>
            <a:ext cx="6296817" cy="4648196"/>
          </a:xfrm>
          <a:custGeom>
            <a:avLst/>
            <a:gdLst/>
            <a:ahLst/>
            <a:cxnLst/>
            <a:rect l="l" t="t" r="r" b="b"/>
            <a:pathLst>
              <a:path w="6296817" h="4648196">
                <a:moveTo>
                  <a:pt x="0" y="0"/>
                </a:moveTo>
                <a:lnTo>
                  <a:pt x="6296817" y="0"/>
                </a:lnTo>
                <a:lnTo>
                  <a:pt x="6296817" y="4648196"/>
                </a:lnTo>
                <a:lnTo>
                  <a:pt x="0" y="464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70948" y="6172200"/>
            <a:ext cx="5574236" cy="4114800"/>
          </a:xfrm>
          <a:custGeom>
            <a:avLst/>
            <a:gdLst/>
            <a:ahLst/>
            <a:cxnLst/>
            <a:rect l="l" t="t" r="r" b="b"/>
            <a:pathLst>
              <a:path w="5574236" h="4114800">
                <a:moveTo>
                  <a:pt x="0" y="0"/>
                </a:moveTo>
                <a:lnTo>
                  <a:pt x="5574237" y="0"/>
                </a:lnTo>
                <a:lnTo>
                  <a:pt x="55742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226790" y="1679269"/>
            <a:ext cx="5574236" cy="4114800"/>
          </a:xfrm>
          <a:custGeom>
            <a:avLst/>
            <a:gdLst/>
            <a:ahLst/>
            <a:cxnLst/>
            <a:rect l="l" t="t" r="r" b="b"/>
            <a:pathLst>
              <a:path w="5574236" h="4114800">
                <a:moveTo>
                  <a:pt x="0" y="0"/>
                </a:moveTo>
                <a:lnTo>
                  <a:pt x="5574236" y="0"/>
                </a:lnTo>
                <a:lnTo>
                  <a:pt x="55742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719241" y="6060769"/>
            <a:ext cx="5574236" cy="4114800"/>
          </a:xfrm>
          <a:custGeom>
            <a:avLst/>
            <a:gdLst/>
            <a:ahLst/>
            <a:cxnLst/>
            <a:rect l="l" t="t" r="r" b="b"/>
            <a:pathLst>
              <a:path w="5574236" h="4114800">
                <a:moveTo>
                  <a:pt x="0" y="0"/>
                </a:moveTo>
                <a:lnTo>
                  <a:pt x="5574236" y="0"/>
                </a:lnTo>
                <a:lnTo>
                  <a:pt x="55742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07656" y="3736669"/>
            <a:ext cx="5414211" cy="4114800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1" y="0"/>
                </a:lnTo>
                <a:lnTo>
                  <a:pt x="5414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080788" y="193369"/>
            <a:ext cx="1269501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What’s being said...</a:t>
            </a:r>
          </a:p>
        </p:txBody>
      </p:sp>
      <p:sp>
        <p:nvSpPr>
          <p:cNvPr id="8" name="TextBox 8"/>
          <p:cNvSpPr txBox="1"/>
          <p:nvPr/>
        </p:nvSpPr>
        <p:spPr>
          <a:xfrm rot="62980">
            <a:off x="12187031" y="2836556"/>
            <a:ext cx="4846176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#2 in </a:t>
            </a:r>
          </a:p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Best Health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 Care Jobs</a:t>
            </a:r>
          </a:p>
        </p:txBody>
      </p:sp>
      <p:sp>
        <p:nvSpPr>
          <p:cNvPr id="9" name="TextBox 9"/>
          <p:cNvSpPr txBox="1"/>
          <p:nvPr/>
        </p:nvSpPr>
        <p:spPr>
          <a:xfrm rot="62980">
            <a:off x="12397042" y="7218056"/>
            <a:ext cx="4846176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#4 in </a:t>
            </a:r>
          </a:p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Best Jobs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Ranking</a:t>
            </a:r>
          </a:p>
        </p:txBody>
      </p:sp>
      <p:sp>
        <p:nvSpPr>
          <p:cNvPr id="10" name="TextBox 10"/>
          <p:cNvSpPr txBox="1"/>
          <p:nvPr/>
        </p:nvSpPr>
        <p:spPr>
          <a:xfrm rot="62980">
            <a:off x="938768" y="7413837"/>
            <a:ext cx="4846176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Great careers</a:t>
            </a:r>
          </a:p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for </a:t>
            </a:r>
            <a:r>
              <a:rPr lang="en-US" sz="3967" b="1" i="1">
                <a:solidFill>
                  <a:srgbClr val="000000"/>
                </a:solidFill>
                <a:latin typeface="Prompt Bold Italics"/>
                <a:ea typeface="Prompt Bold Italics"/>
                <a:cs typeface="Prompt Bold Italics"/>
                <a:sym typeface="Prompt Bold Italics"/>
              </a:rPr>
              <a:t>YOUR</a:t>
            </a:r>
          </a:p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future!</a:t>
            </a:r>
          </a:p>
        </p:txBody>
      </p:sp>
      <p:sp>
        <p:nvSpPr>
          <p:cNvPr id="11" name="TextBox 11"/>
          <p:cNvSpPr txBox="1"/>
          <p:nvPr/>
        </p:nvSpPr>
        <p:spPr>
          <a:xfrm rot="62980">
            <a:off x="590820" y="2699013"/>
            <a:ext cx="4846176" cy="240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Will grow 27% much faster</a:t>
            </a:r>
          </a:p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than the average</a:t>
            </a:r>
          </a:p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9% growth rate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5A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19325">
            <a:off x="11850877" y="1322868"/>
            <a:ext cx="5715419" cy="4219018"/>
          </a:xfrm>
          <a:custGeom>
            <a:avLst/>
            <a:gdLst/>
            <a:ahLst/>
            <a:cxnLst/>
            <a:rect l="l" t="t" r="r" b="b"/>
            <a:pathLst>
              <a:path w="5715419" h="4219018">
                <a:moveTo>
                  <a:pt x="0" y="0"/>
                </a:moveTo>
                <a:lnTo>
                  <a:pt x="5715420" y="0"/>
                </a:lnTo>
                <a:lnTo>
                  <a:pt x="5715420" y="4219018"/>
                </a:lnTo>
                <a:lnTo>
                  <a:pt x="0" y="4219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70948" y="6172200"/>
            <a:ext cx="5574236" cy="4114800"/>
          </a:xfrm>
          <a:custGeom>
            <a:avLst/>
            <a:gdLst/>
            <a:ahLst/>
            <a:cxnLst/>
            <a:rect l="l" t="t" r="r" b="b"/>
            <a:pathLst>
              <a:path w="5574236" h="4114800">
                <a:moveTo>
                  <a:pt x="0" y="0"/>
                </a:moveTo>
                <a:lnTo>
                  <a:pt x="5574237" y="0"/>
                </a:lnTo>
                <a:lnTo>
                  <a:pt x="55742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226790" y="1679269"/>
            <a:ext cx="5574236" cy="4114800"/>
          </a:xfrm>
          <a:custGeom>
            <a:avLst/>
            <a:gdLst/>
            <a:ahLst/>
            <a:cxnLst/>
            <a:rect l="l" t="t" r="r" b="b"/>
            <a:pathLst>
              <a:path w="5574236" h="4114800">
                <a:moveTo>
                  <a:pt x="0" y="0"/>
                </a:moveTo>
                <a:lnTo>
                  <a:pt x="5574236" y="0"/>
                </a:lnTo>
                <a:lnTo>
                  <a:pt x="55742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719241" y="6060769"/>
            <a:ext cx="5574236" cy="4114800"/>
          </a:xfrm>
          <a:custGeom>
            <a:avLst/>
            <a:gdLst/>
            <a:ahLst/>
            <a:cxnLst/>
            <a:rect l="l" t="t" r="r" b="b"/>
            <a:pathLst>
              <a:path w="5574236" h="4114800">
                <a:moveTo>
                  <a:pt x="0" y="0"/>
                </a:moveTo>
                <a:lnTo>
                  <a:pt x="5574236" y="0"/>
                </a:lnTo>
                <a:lnTo>
                  <a:pt x="55742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07656" y="3736669"/>
            <a:ext cx="5414211" cy="4114800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1" y="0"/>
                </a:lnTo>
                <a:lnTo>
                  <a:pt x="5414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080788" y="193369"/>
            <a:ext cx="1269501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What’s being said...</a:t>
            </a:r>
          </a:p>
        </p:txBody>
      </p:sp>
      <p:sp>
        <p:nvSpPr>
          <p:cNvPr id="8" name="TextBox 8"/>
          <p:cNvSpPr txBox="1"/>
          <p:nvPr/>
        </p:nvSpPr>
        <p:spPr>
          <a:xfrm rot="62980">
            <a:off x="12194272" y="2836623"/>
            <a:ext cx="484617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0"/>
              </a:lnSpc>
            </a:pPr>
            <a:r>
              <a:rPr lang="en-US" sz="33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#5 fastest growing</a:t>
            </a:r>
          </a:p>
          <a:p>
            <a:pPr algn="ctr">
              <a:lnSpc>
                <a:spcPts val="4040"/>
              </a:lnSpc>
              <a:spcBef>
                <a:spcPct val="0"/>
              </a:spcBef>
            </a:pPr>
            <a:r>
              <a:rPr lang="en-US" sz="33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jobs in America</a:t>
            </a:r>
          </a:p>
        </p:txBody>
      </p:sp>
      <p:sp>
        <p:nvSpPr>
          <p:cNvPr id="9" name="TextBox 9"/>
          <p:cNvSpPr txBox="1"/>
          <p:nvPr/>
        </p:nvSpPr>
        <p:spPr>
          <a:xfrm rot="62980">
            <a:off x="12534979" y="7218056"/>
            <a:ext cx="4846176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5 out of 10</a:t>
            </a:r>
          </a:p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Work-life balance 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score</a:t>
            </a:r>
          </a:p>
        </p:txBody>
      </p:sp>
      <p:sp>
        <p:nvSpPr>
          <p:cNvPr id="10" name="TextBox 10"/>
          <p:cNvSpPr txBox="1"/>
          <p:nvPr/>
        </p:nvSpPr>
        <p:spPr>
          <a:xfrm rot="62980">
            <a:off x="944265" y="7818081"/>
            <a:ext cx="4846176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9 out of 10</a:t>
            </a:r>
          </a:p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Job market score</a:t>
            </a:r>
          </a:p>
        </p:txBody>
      </p:sp>
      <p:sp>
        <p:nvSpPr>
          <p:cNvPr id="11" name="TextBox 11"/>
          <p:cNvSpPr txBox="1"/>
          <p:nvPr/>
        </p:nvSpPr>
        <p:spPr>
          <a:xfrm rot="62980">
            <a:off x="590820" y="2699013"/>
            <a:ext cx="4846176" cy="240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$126,010</a:t>
            </a:r>
          </a:p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is the MEDIAN</a:t>
            </a:r>
          </a:p>
          <a:p>
            <a:pPr algn="ctr">
              <a:lnSpc>
                <a:spcPts val="4760"/>
              </a:lnSpc>
            </a:pPr>
            <a:r>
              <a:rPr lang="en-US" sz="3967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annual salary of PAs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91735"/>
            <a:ext cx="18288000" cy="9133066"/>
          </a:xfrm>
          <a:custGeom>
            <a:avLst/>
            <a:gdLst/>
            <a:ahLst/>
            <a:cxnLst/>
            <a:rect l="l" t="t" r="r" b="b"/>
            <a:pathLst>
              <a:path w="18288000" h="9133066">
                <a:moveTo>
                  <a:pt x="0" y="0"/>
                </a:moveTo>
                <a:lnTo>
                  <a:pt x="18288000" y="0"/>
                </a:lnTo>
                <a:lnTo>
                  <a:pt x="18288000" y="9133066"/>
                </a:lnTo>
                <a:lnTo>
                  <a:pt x="0" y="9133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" b="-6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743200" y="333375"/>
            <a:ext cx="11426726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60"/>
              </a:lnSpc>
              <a:spcBef>
                <a:spcPct val="0"/>
              </a:spcBef>
            </a:pPr>
            <a:r>
              <a:rPr lang="en-US" sz="5467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Top 7 PA Practice Specialties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db8a1a-0e08-4c97-9d68-54a4b027905e">
      <Terms xmlns="http://schemas.microsoft.com/office/infopath/2007/PartnerControls"/>
    </lcf76f155ced4ddcb4097134ff3c332f>
    <TaxCatchAll xmlns="10a00685-fb31-40bf-ae24-f9fee3a4c18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BF8A6664BA9C44B2FB644662C8064B" ma:contentTypeVersion="16" ma:contentTypeDescription="Create a new document." ma:contentTypeScope="" ma:versionID="d6e3761d28d464b222edda1ca0cebbc1">
  <xsd:schema xmlns:xsd="http://www.w3.org/2001/XMLSchema" xmlns:xs="http://www.w3.org/2001/XMLSchema" xmlns:p="http://schemas.microsoft.com/office/2006/metadata/properties" xmlns:ns2="43db8a1a-0e08-4c97-9d68-54a4b027905e" xmlns:ns3="10a00685-fb31-40bf-ae24-f9fee3a4c18f" targetNamespace="http://schemas.microsoft.com/office/2006/metadata/properties" ma:root="true" ma:fieldsID="58dfc9cb7679cbb51ec1dcc47ba05c43" ns2:_="" ns3:_="">
    <xsd:import namespace="43db8a1a-0e08-4c97-9d68-54a4b027905e"/>
    <xsd:import namespace="10a00685-fb31-40bf-ae24-f9fee3a4c1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db8a1a-0e08-4c97-9d68-54a4b02790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64fc527-1ff5-4254-b9b0-469e9fccac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00685-fb31-40bf-ae24-f9fee3a4c18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3f2f4ee-d7a6-481d-9e34-a56738984b41}" ma:internalName="TaxCatchAll" ma:showField="CatchAllData" ma:web="10a00685-fb31-40bf-ae24-f9fee3a4c1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D635C1-557D-4C58-A5DC-341904C33D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D1B1EC-C631-4AA0-AC8A-E8C3BA89C12C}">
  <ds:schemaRefs>
    <ds:schemaRef ds:uri="43db8a1a-0e08-4c97-9d68-54a4b027905e"/>
    <ds:schemaRef ds:uri="http://schemas.microsoft.com/office/2006/documentManagement/types"/>
    <ds:schemaRef ds:uri="10a00685-fb31-40bf-ae24-f9fee3a4c18f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BE58159-E999-4484-B06C-425ADBAF0B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db8a1a-0e08-4c97-9d68-54a4b027905e"/>
    <ds:schemaRef ds:uri="10a00685-fb31-40bf-ae24-f9fee3a4c1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914</Words>
  <Application>Microsoft Office PowerPoint</Application>
  <PresentationFormat>Custom</PresentationFormat>
  <Paragraphs>163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Prompt Medium</vt:lpstr>
      <vt:lpstr>Bryndan Write</vt:lpstr>
      <vt:lpstr>Prompt Semi-Bold</vt:lpstr>
      <vt:lpstr>Arial</vt:lpstr>
      <vt:lpstr>Prompt</vt:lpstr>
      <vt:lpstr>Open Sauce</vt:lpstr>
      <vt:lpstr>Prompt Bold Italics</vt:lpstr>
      <vt:lpstr>Prompt Bold</vt:lpstr>
      <vt:lpstr>Canva Sans Bold</vt:lpstr>
      <vt:lpstr>Canva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PAEA Project Access- New Presentation</dc:title>
  <cp:lastModifiedBy>Ashley Phayme</cp:lastModifiedBy>
  <cp:revision>17</cp:revision>
  <dcterms:created xsi:type="dcterms:W3CDTF">2006-08-16T00:00:00Z</dcterms:created>
  <dcterms:modified xsi:type="dcterms:W3CDTF">2025-05-05T16:15:17Z</dcterms:modified>
  <dc:identifier>DAGdtPZ0ovE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0x010100D2BF8A6664BA9C44B2FB644662C8064B</vt:lpwstr>
  </property>
  <property fmtid="{D5CDD505-2E9C-101B-9397-08002B2CF9AE}" pid="3" name="MediaServiceImageTags">
    <vt:lpwstr/>
  </property>
</Properties>
</file>