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8288000" cy="10287000"/>
  <p:notesSz cx="6858000" cy="9144000"/>
  <p:embeddedFontLst>
    <p:embeddedFont>
      <p:font typeface="Bryndan Write" panose="02000503000000000000" pitchFamily="2" charset="0"/>
      <p:regular r:id="rId27"/>
    </p:embeddedFont>
    <p:embeddedFont>
      <p:font typeface="Canva Sans" panose="020B0503030501040103" pitchFamily="34" charset="0"/>
      <p:regular r:id="rId28"/>
    </p:embeddedFont>
    <p:embeddedFont>
      <p:font typeface="Canva Sans Bold" panose="020F0502020204030204" pitchFamily="34" charset="0"/>
      <p:regular r:id="rId29"/>
      <p:bold r:id="rId30"/>
      <p:italic r:id="rId31"/>
      <p:boldItalic r:id="rId32"/>
    </p:embeddedFont>
    <p:embeddedFont>
      <p:font typeface="Open Sauce" pitchFamily="2" charset="77"/>
      <p:regular r:id="rId33"/>
    </p:embeddedFont>
    <p:embeddedFont>
      <p:font typeface="Prompt" pitchFamily="2" charset="-34"/>
      <p:regular r:id="rId34"/>
      <p:bold r:id="rId35"/>
      <p:italic r:id="rId36"/>
      <p:boldItalic r:id="rId37"/>
    </p:embeddedFont>
    <p:embeddedFont>
      <p:font typeface="Prompt Bold" panose="020F0502020204030204" pitchFamily="34" charset="0"/>
      <p:regular r:id="rId38"/>
      <p:bold r:id="rId39"/>
      <p:italic r:id="rId40"/>
      <p:boldItalic r:id="rId41"/>
    </p:embeddedFont>
    <p:embeddedFont>
      <p:font typeface="Prompt Bold Italics" panose="020F0502020204030204" pitchFamily="34" charset="0"/>
      <p:regular r:id="rId42"/>
      <p:bold r:id="rId43"/>
      <p:italic r:id="rId44"/>
      <p:boldItalic r:id="rId45"/>
    </p:embeddedFont>
    <p:embeddedFont>
      <p:font typeface="Prompt Medium" panose="020B0604020202020204" pitchFamily="34" charset="0"/>
      <p:regular r:id="rId46"/>
      <p:italic r:id="rId47"/>
    </p:embeddedFont>
    <p:embeddedFont>
      <p:font typeface="Prompt Semi-Bold" panose="020F0502020204030204" pitchFamily="34" charset="0"/>
      <p:regular r:id="rId48"/>
      <p:bold r:id="rId49"/>
      <p:italic r:id="rId50"/>
      <p:boldItalic r:id="rId51"/>
    </p:embeddedFont>
  </p:embeddedFontLst>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0" autoAdjust="0"/>
    <p:restoredTop sz="76761" autoAdjust="0"/>
  </p:normalViewPr>
  <p:slideViewPr>
    <p:cSldViewPr>
      <p:cViewPr varScale="1">
        <p:scale>
          <a:sx n="62" d="100"/>
          <a:sy n="62" d="100"/>
        </p:scale>
        <p:origin x="119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407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a:r>
              <a:rPr lang="es-419" sz="1200" b="0" i="0" u="none" strike="noStrike" dirty="0">
                <a:latin typeface="Calibri"/>
              </a:rPr>
              <a:t>Los PA también prestan una amplia gama de servicios médicos que de otro modo prestaría el médico.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a:r>
              <a:rPr lang="es-419" sz="1200" b="0" i="0" u="none" strike="noStrike" dirty="0">
                <a:latin typeface="Calibri"/>
              </a:rPr>
              <a:t>A mediados de la década de 1960, los médicos de la Duke University Medical School reconocieron la necesidad de un nuevo tipo de profesional sanitario con una formación médica completa para aumentar el acceso a una atención médica de calidad.</a:t>
            </a:r>
          </a:p>
          <a:p>
            <a:endParaRPr lang="en-US" dirty="0"/>
          </a:p>
          <a:p>
            <a:pPr rtl="0"/>
            <a:r>
              <a:rPr lang="es-419" sz="1200" b="0" i="0" u="none" strike="noStrike" dirty="0">
                <a:latin typeface="Calibri"/>
              </a:rPr>
              <a:t>En 1965, los primeros estudiantes de AP fueron antiguos militares que buscaban una oportunidad para utilizar sus conocimientos médicos en la vida civil.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a:r>
              <a:rPr lang="es-419" sz="1200" b="0" i="0" u="none" strike="noStrike" dirty="0">
                <a:latin typeface="Calibri"/>
              </a:rPr>
              <a:t>U.S. News &amp; World Report clasificó la profesión de PA en el puesto #2 de su lista de los </a:t>
            </a:r>
            <a:r>
              <a:rPr lang="es-419" sz="1200" b="0" i="0" u="none" strike="noStrike" dirty="0">
                <a:latin typeface="+mn-lt"/>
              </a:rPr>
              <a:t>mejores empleos del 2022 </a:t>
            </a:r>
            <a:r>
              <a:rPr lang="es-419" sz="1200" b="0" i="0" u="none" strike="noStrike" dirty="0">
                <a:latin typeface="Calibri"/>
              </a:rPr>
              <a:t>en el sector médico y en el puesto #4 de su lista de los 100 mejores empleos. </a:t>
            </a:r>
          </a:p>
          <a:p>
            <a:endParaRPr lang="en-US" dirty="0"/>
          </a:p>
          <a:p>
            <a:pPr rtl="0"/>
            <a:r>
              <a:rPr lang="es-419" sz="1200" b="0" i="0" u="none" strike="noStrike" dirty="0">
                <a:latin typeface="Calibri"/>
              </a:rPr>
              <a:t>Kiplinger's nombró la profesión de PA como una de sus "grandes carreras para su futuro".</a:t>
            </a:r>
          </a:p>
          <a:p>
            <a:endParaRPr lang="en-US" dirty="0"/>
          </a:p>
          <a:p>
            <a:pPr rtl="0"/>
            <a:r>
              <a:rPr lang="es-419" sz="1200" b="0" i="0" u="none" strike="noStrike" dirty="0">
                <a:latin typeface="Calibri"/>
              </a:rPr>
              <a:t>La profesión de PA ha crecido un 76% en la última década.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a:r>
              <a:rPr lang="es-419" sz="1200" b="0" i="0" u="none" strike="noStrike" dirty="0">
                <a:latin typeface="Calibri"/>
              </a:rPr>
              <a:t>U.S. News &amp; World Report clasificó la profesión de PA en el puesto #2 de su lista de los </a:t>
            </a:r>
            <a:r>
              <a:rPr lang="es-419" sz="1200" b="0" i="0" u="none" strike="noStrike" dirty="0">
                <a:latin typeface="+mn-lt"/>
              </a:rPr>
              <a:t>mejores empleos del 2022 </a:t>
            </a:r>
            <a:r>
              <a:rPr lang="es-419" sz="1200" b="0" i="0" u="none" strike="noStrike" dirty="0">
                <a:latin typeface="Calibri"/>
              </a:rPr>
              <a:t>en el sector médico y en el puesto #4 de su lista de los 100 mejores empleos. </a:t>
            </a:r>
          </a:p>
          <a:p>
            <a:endParaRPr lang="en-US" dirty="0"/>
          </a:p>
          <a:p>
            <a:pPr rtl="0"/>
            <a:r>
              <a:rPr lang="es-419" sz="1200" b="0" i="0" u="none" strike="noStrike" dirty="0">
                <a:latin typeface="Calibri"/>
              </a:rPr>
              <a:t>Kiplinger's nombró la profesión de PA como una de sus "grandes carreras para su futuro".</a:t>
            </a:r>
          </a:p>
          <a:p>
            <a:endParaRPr lang="en-US" dirty="0"/>
          </a:p>
          <a:p>
            <a:pPr rtl="0"/>
            <a:r>
              <a:rPr lang="es-419" sz="1200" b="0" i="0" u="none" strike="noStrike" dirty="0">
                <a:latin typeface="Calibri"/>
              </a:rPr>
              <a:t>La profesión de PA ha crecido un 76% en la última década.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rtl="0"/>
            <a:r>
              <a:rPr lang="es-419" sz="1200" b="0" i="0" u="none" strike="noStrike" dirty="0">
                <a:latin typeface="Calibri"/>
              </a:rPr>
              <a:t>Según la Encuesta Salarial de la AAPA de 2017, cuando se les preguntó, el 82% de los encuestados dijeron que volverían a ser PA.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sv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8.png"/><Relationship Id="rId7" Type="http://schemas.openxmlformats.org/officeDocument/2006/relationships/image" Target="../media/image18.png"/><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svg"/><Relationship Id="rId4" Type="http://schemas.openxmlformats.org/officeDocument/2006/relationships/image" Target="../media/image59.sv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18.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17.jpeg"/><Relationship Id="rId16"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504750" y="-4861622"/>
            <a:ext cx="11278501" cy="20010244"/>
          </a:xfrm>
          <a:custGeom>
            <a:avLst/>
            <a:gdLst/>
            <a:ahLst/>
            <a:cxnLst/>
            <a:rect l="l" t="t" r="r" b="b"/>
            <a:pathLst>
              <a:path w="11278501" h="20010243">
                <a:moveTo>
                  <a:pt x="0" y="0"/>
                </a:moveTo>
                <a:lnTo>
                  <a:pt x="11278500" y="0"/>
                </a:lnTo>
                <a:lnTo>
                  <a:pt x="11278500" y="20010244"/>
                </a:lnTo>
                <a:lnTo>
                  <a:pt x="0" y="200102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3" name="Freeform 3"/>
          <p:cNvSpPr/>
          <p:nvPr/>
        </p:nvSpPr>
        <p:spPr>
          <a:xfrm>
            <a:off x="3593555" y="1055430"/>
            <a:ext cx="11100890" cy="8202870"/>
          </a:xfrm>
          <a:custGeom>
            <a:avLst/>
            <a:gdLst/>
            <a:ahLst/>
            <a:cxnLst/>
            <a:rect l="l" t="t" r="r" b="b"/>
            <a:pathLst>
              <a:path w="11100890" h="8202869">
                <a:moveTo>
                  <a:pt x="0" y="0"/>
                </a:moveTo>
                <a:lnTo>
                  <a:pt x="11100890" y="0"/>
                </a:lnTo>
                <a:lnTo>
                  <a:pt x="11100890" y="8202870"/>
                </a:lnTo>
                <a:lnTo>
                  <a:pt x="0" y="8202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noAutofit/>
          </a:bodyPr>
          <a:lstStyle/>
          <a:p>
            <a:endParaRPr/>
          </a:p>
        </p:txBody>
      </p:sp>
      <p:sp>
        <p:nvSpPr>
          <p:cNvPr id="4" name="Freeform 4"/>
          <p:cNvSpPr/>
          <p:nvPr/>
        </p:nvSpPr>
        <p:spPr>
          <a:xfrm rot="984799">
            <a:off x="10812316" y="889750"/>
            <a:ext cx="4493592" cy="1231560"/>
          </a:xfrm>
          <a:custGeom>
            <a:avLst/>
            <a:gdLst/>
            <a:ahLst/>
            <a:cxnLst/>
            <a:rect l="l" t="t" r="r" b="b"/>
            <a:pathLst>
              <a:path w="4493592" h="1231560">
                <a:moveTo>
                  <a:pt x="0" y="0"/>
                </a:moveTo>
                <a:lnTo>
                  <a:pt x="4493593" y="0"/>
                </a:lnTo>
                <a:lnTo>
                  <a:pt x="4493593" y="1231560"/>
                </a:lnTo>
                <a:lnTo>
                  <a:pt x="0" y="1231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
        <p:nvSpPr>
          <p:cNvPr id="5" name="Freeform 5"/>
          <p:cNvSpPr/>
          <p:nvPr/>
        </p:nvSpPr>
        <p:spPr>
          <a:xfrm rot="-432658">
            <a:off x="1942893" y="7566734"/>
            <a:ext cx="2070256" cy="2062728"/>
          </a:xfrm>
          <a:custGeom>
            <a:avLst/>
            <a:gdLst/>
            <a:ahLst/>
            <a:cxnLst/>
            <a:rect l="l" t="t" r="r" b="b"/>
            <a:pathLst>
              <a:path w="2070256" h="2062728">
                <a:moveTo>
                  <a:pt x="0" y="0"/>
                </a:moveTo>
                <a:lnTo>
                  <a:pt x="2070257" y="0"/>
                </a:lnTo>
                <a:lnTo>
                  <a:pt x="2070257" y="2062728"/>
                </a:lnTo>
                <a:lnTo>
                  <a:pt x="0" y="20627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oAutofit/>
          </a:bodyPr>
          <a:lstStyle/>
          <a:p>
            <a:endParaRPr/>
          </a:p>
        </p:txBody>
      </p:sp>
      <p:sp>
        <p:nvSpPr>
          <p:cNvPr id="6" name="Freeform 6"/>
          <p:cNvSpPr/>
          <p:nvPr/>
        </p:nvSpPr>
        <p:spPr>
          <a:xfrm rot="-388884">
            <a:off x="-261047" y="2883438"/>
            <a:ext cx="2838793" cy="2461243"/>
          </a:xfrm>
          <a:custGeom>
            <a:avLst/>
            <a:gdLst/>
            <a:ahLst/>
            <a:cxnLst/>
            <a:rect l="l" t="t" r="r" b="b"/>
            <a:pathLst>
              <a:path w="2838793" h="2461243">
                <a:moveTo>
                  <a:pt x="0" y="0"/>
                </a:moveTo>
                <a:lnTo>
                  <a:pt x="2838793" y="0"/>
                </a:lnTo>
                <a:lnTo>
                  <a:pt x="2838793" y="2461243"/>
                </a:lnTo>
                <a:lnTo>
                  <a:pt x="0" y="24612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noAutofit/>
          </a:bodyPr>
          <a:lstStyle/>
          <a:p>
            <a:endParaRPr/>
          </a:p>
        </p:txBody>
      </p:sp>
      <p:sp>
        <p:nvSpPr>
          <p:cNvPr id="7" name="TextBox 7"/>
          <p:cNvSpPr txBox="1"/>
          <p:nvPr/>
        </p:nvSpPr>
        <p:spPr>
          <a:xfrm>
            <a:off x="4813629" y="2498087"/>
            <a:ext cx="8660743" cy="1428750"/>
          </a:xfrm>
          <a:prstGeom prst="rect">
            <a:avLst/>
          </a:prstGeom>
        </p:spPr>
        <p:txBody>
          <a:bodyPr lIns="0" tIns="0" rIns="0" bIns="0" rtlCol="0" anchor="t">
            <a:noAutofit/>
          </a:bodyPr>
          <a:lstStyle/>
          <a:p>
            <a:pPr algn="ctr" rtl="0">
              <a:lnSpc>
                <a:spcPts val="11399"/>
              </a:lnSpc>
            </a:pPr>
            <a:r>
              <a:rPr lang="es-419" sz="9400" b="1" i="0" u="none" strike="noStrike">
                <a:solidFill>
                  <a:srgbClr val="000000"/>
                </a:solidFill>
                <a:latin typeface="Prompt Bold"/>
                <a:ea typeface="Prompt Bold"/>
                <a:cs typeface="Prompt Bold"/>
                <a:sym typeface="Prompt Bold"/>
              </a:rPr>
              <a:t>P.A.S.S.</a:t>
            </a:r>
          </a:p>
        </p:txBody>
      </p:sp>
      <p:sp>
        <p:nvSpPr>
          <p:cNvPr id="8" name="TextBox 8"/>
          <p:cNvSpPr txBox="1"/>
          <p:nvPr/>
        </p:nvSpPr>
        <p:spPr>
          <a:xfrm>
            <a:off x="4125456" y="3978099"/>
            <a:ext cx="10200144" cy="1086450"/>
          </a:xfrm>
          <a:prstGeom prst="rect">
            <a:avLst/>
          </a:prstGeom>
        </p:spPr>
        <p:txBody>
          <a:bodyPr lIns="0" tIns="0" rIns="0" bIns="0" rtlCol="0" anchor="t">
            <a:noAutofit/>
          </a:bodyPr>
          <a:lstStyle/>
          <a:p>
            <a:pPr algn="ctr" rtl="0">
              <a:lnSpc>
                <a:spcPts val="8366"/>
              </a:lnSpc>
            </a:pPr>
            <a:r>
              <a:rPr lang="es-419" sz="5400" b="0" i="0" u="none" strike="noStrike" dirty="0">
                <a:solidFill>
                  <a:srgbClr val="000000"/>
                </a:solidFill>
                <a:latin typeface="Bryndan Write"/>
                <a:ea typeface="Bryndan Write"/>
                <a:cs typeface="Bryndan Write"/>
                <a:sym typeface="Bryndan Write"/>
              </a:rPr>
              <a:t>Éxito de los estudiantes de PA:</a:t>
            </a:r>
          </a:p>
        </p:txBody>
      </p:sp>
      <p:grpSp>
        <p:nvGrpSpPr>
          <p:cNvPr id="9" name="Group 9"/>
          <p:cNvGrpSpPr/>
          <p:nvPr/>
        </p:nvGrpSpPr>
        <p:grpSpPr>
          <a:xfrm>
            <a:off x="5029200" y="6773936"/>
            <a:ext cx="8790379" cy="807964"/>
            <a:chOff x="0" y="0"/>
            <a:chExt cx="9485306" cy="1077285"/>
          </a:xfrm>
        </p:grpSpPr>
        <p:sp>
          <p:nvSpPr>
            <p:cNvPr id="10" name="AutoShape 10"/>
            <p:cNvSpPr/>
            <p:nvPr/>
          </p:nvSpPr>
          <p:spPr>
            <a:xfrm>
              <a:off x="0" y="0"/>
              <a:ext cx="9217010" cy="820721"/>
            </a:xfrm>
            <a:prstGeom prst="rect">
              <a:avLst/>
            </a:prstGeom>
            <a:solidFill>
              <a:srgbClr val="000000"/>
            </a:solidFill>
          </p:spPr>
          <p:txBody>
            <a:bodyPr>
              <a:noAutofit/>
            </a:bodyPr>
            <a:lstStyle/>
            <a:p>
              <a:endParaRPr/>
            </a:p>
          </p:txBody>
        </p:sp>
        <p:sp>
          <p:nvSpPr>
            <p:cNvPr id="11" name="TextBox 11"/>
            <p:cNvSpPr txBox="1"/>
            <p:nvPr/>
          </p:nvSpPr>
          <p:spPr>
            <a:xfrm>
              <a:off x="335441" y="38885"/>
              <a:ext cx="9149865" cy="1038400"/>
            </a:xfrm>
            <a:prstGeom prst="rect">
              <a:avLst/>
            </a:prstGeom>
          </p:spPr>
          <p:txBody>
            <a:bodyPr lIns="0" tIns="0" rIns="0" bIns="0" rtlCol="0" anchor="t">
              <a:noAutofit/>
            </a:bodyPr>
            <a:lstStyle/>
            <a:p>
              <a:pPr algn="ctr">
                <a:lnSpc>
                  <a:spcPts val="4200"/>
                </a:lnSpc>
              </a:pPr>
              <a:r>
                <a:rPr lang="en-US" sz="3000" b="1" dirty="0">
                  <a:solidFill>
                    <a:srgbClr val="FFFFFF"/>
                  </a:solidFill>
                  <a:latin typeface="Prompt Medium"/>
                  <a:ea typeface="Prompt Medium"/>
                  <a:cs typeface="Prompt Medium"/>
                  <a:sym typeface="Prompt Medium"/>
                </a:rPr>
                <a:t>PA Education Association</a:t>
              </a:r>
              <a:endParaRPr lang="es-419" sz="3000" b="1" i="0" u="none" strike="noStrike" dirty="0">
                <a:solidFill>
                  <a:srgbClr val="FFFFFF"/>
                </a:solidFill>
                <a:latin typeface="Prompt Medium"/>
                <a:ea typeface="Prompt Medium"/>
                <a:cs typeface="Prompt Medium"/>
                <a:sym typeface="Prompt Medium"/>
              </a:endParaRPr>
            </a:p>
          </p:txBody>
        </p:sp>
      </p:grpSp>
      <p:sp>
        <p:nvSpPr>
          <p:cNvPr id="12" name="Freeform 12"/>
          <p:cNvSpPr/>
          <p:nvPr/>
        </p:nvSpPr>
        <p:spPr>
          <a:xfrm rot="-469613">
            <a:off x="1932408" y="-97950"/>
            <a:ext cx="1550360" cy="1733126"/>
          </a:xfrm>
          <a:custGeom>
            <a:avLst/>
            <a:gdLst/>
            <a:ahLst/>
            <a:cxnLst/>
            <a:rect l="l" t="t" r="r" b="b"/>
            <a:pathLst>
              <a:path w="1550360" h="1733126">
                <a:moveTo>
                  <a:pt x="0" y="0"/>
                </a:moveTo>
                <a:lnTo>
                  <a:pt x="1550360" y="0"/>
                </a:lnTo>
                <a:lnTo>
                  <a:pt x="1550360" y="1733126"/>
                </a:lnTo>
                <a:lnTo>
                  <a:pt x="0" y="17331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noAutofit/>
          </a:bodyPr>
          <a:lstStyle/>
          <a:p>
            <a:endParaRPr/>
          </a:p>
        </p:txBody>
      </p:sp>
      <p:sp>
        <p:nvSpPr>
          <p:cNvPr id="13" name="Freeform 13"/>
          <p:cNvSpPr/>
          <p:nvPr/>
        </p:nvSpPr>
        <p:spPr>
          <a:xfrm>
            <a:off x="15773301" y="4252404"/>
            <a:ext cx="3515626" cy="2128103"/>
          </a:xfrm>
          <a:custGeom>
            <a:avLst/>
            <a:gdLst/>
            <a:ahLst/>
            <a:cxnLst/>
            <a:rect l="l" t="t" r="r" b="b"/>
            <a:pathLst>
              <a:path w="3515626" h="2128103">
                <a:moveTo>
                  <a:pt x="0" y="0"/>
                </a:moveTo>
                <a:lnTo>
                  <a:pt x="3515626" y="0"/>
                </a:lnTo>
                <a:lnTo>
                  <a:pt x="3515626" y="2128103"/>
                </a:lnTo>
                <a:lnTo>
                  <a:pt x="0" y="212810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noAutofit/>
          </a:bodyPr>
          <a:lstStyle/>
          <a:p>
            <a:endParaRPr/>
          </a:p>
        </p:txBody>
      </p:sp>
      <p:sp>
        <p:nvSpPr>
          <p:cNvPr id="14" name="Freeform 14"/>
          <p:cNvSpPr/>
          <p:nvPr/>
        </p:nvSpPr>
        <p:spPr>
          <a:xfrm>
            <a:off x="14694446" y="8719724"/>
            <a:ext cx="2066784" cy="2063026"/>
          </a:xfrm>
          <a:custGeom>
            <a:avLst/>
            <a:gdLst/>
            <a:ahLst/>
            <a:cxnLst/>
            <a:rect l="l" t="t" r="r" b="b"/>
            <a:pathLst>
              <a:path w="2066784" h="2063026">
                <a:moveTo>
                  <a:pt x="0" y="0"/>
                </a:moveTo>
                <a:lnTo>
                  <a:pt x="2066784" y="0"/>
                </a:lnTo>
                <a:lnTo>
                  <a:pt x="2066784" y="2063026"/>
                </a:lnTo>
                <a:lnTo>
                  <a:pt x="0" y="20630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noAutofit/>
          </a:bodyPr>
          <a:lstStyle/>
          <a:p>
            <a:endParaRPr/>
          </a:p>
        </p:txBody>
      </p:sp>
      <p:sp>
        <p:nvSpPr>
          <p:cNvPr id="15" name="TextBox 15"/>
          <p:cNvSpPr txBox="1"/>
          <p:nvPr/>
        </p:nvSpPr>
        <p:spPr>
          <a:xfrm>
            <a:off x="4479523" y="5326400"/>
            <a:ext cx="9463492" cy="619647"/>
          </a:xfrm>
          <a:prstGeom prst="rect">
            <a:avLst/>
          </a:prstGeom>
        </p:spPr>
        <p:txBody>
          <a:bodyPr lIns="0" tIns="0" rIns="0" bIns="0" rtlCol="0" anchor="t">
            <a:noAutofit/>
          </a:bodyPr>
          <a:lstStyle/>
          <a:p>
            <a:pPr algn="ctr" rtl="0">
              <a:lnSpc>
                <a:spcPts val="5286"/>
              </a:lnSpc>
            </a:pPr>
            <a:r>
              <a:rPr lang="es-419" sz="3700" b="0" i="0" u="none" strike="noStrike" dirty="0">
                <a:solidFill>
                  <a:srgbClr val="000000"/>
                </a:solidFill>
                <a:latin typeface="Bryndan Write"/>
                <a:ea typeface="Bryndan Write"/>
                <a:cs typeface="Bryndan Write"/>
                <a:sym typeface="Bryndan Write"/>
              </a:rPr>
              <a:t>Los PA transforman la asistencia médica</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04900"/>
            <a:ext cx="18288000" cy="9182100"/>
          </a:xfrm>
          <a:custGeom>
            <a:avLst/>
            <a:gdLst/>
            <a:ahLst/>
            <a:cxnLst/>
            <a:rect l="l" t="t" r="r" b="b"/>
            <a:pathLst>
              <a:path w="18288000" h="9182100">
                <a:moveTo>
                  <a:pt x="0" y="0"/>
                </a:moveTo>
                <a:lnTo>
                  <a:pt x="18288000" y="0"/>
                </a:lnTo>
                <a:lnTo>
                  <a:pt x="18288000" y="9182100"/>
                </a:lnTo>
                <a:lnTo>
                  <a:pt x="0" y="9182100"/>
                </a:lnTo>
                <a:lnTo>
                  <a:pt x="0" y="0"/>
                </a:lnTo>
                <a:close/>
              </a:path>
            </a:pathLst>
          </a:custGeom>
          <a:blipFill>
            <a:blip r:embed="rId2"/>
            <a:stretch>
              <a:fillRect l="-600" t="-5015" r="-800" b="-1266"/>
            </a:stretch>
          </a:blipFill>
        </p:spPr>
        <p:txBody>
          <a:bodyPr>
            <a:noAutofit/>
          </a:bodyPr>
          <a:lstStyle/>
          <a:p>
            <a:endParaRPr/>
          </a:p>
        </p:txBody>
      </p:sp>
      <p:sp>
        <p:nvSpPr>
          <p:cNvPr id="3" name="TextBox 3"/>
          <p:cNvSpPr txBox="1"/>
          <p:nvPr/>
        </p:nvSpPr>
        <p:spPr>
          <a:xfrm>
            <a:off x="4267200" y="209550"/>
            <a:ext cx="10972800" cy="895350"/>
          </a:xfrm>
          <a:prstGeom prst="rect">
            <a:avLst/>
          </a:prstGeom>
        </p:spPr>
        <p:txBody>
          <a:bodyPr lIns="0" tIns="0" rIns="0" bIns="0" rtlCol="0" anchor="t">
            <a:noAutofit/>
          </a:bodyPr>
          <a:lstStyle/>
          <a:p>
            <a:pPr algn="ctr" rtl="0">
              <a:lnSpc>
                <a:spcPts val="7160"/>
              </a:lnSpc>
              <a:spcBef>
                <a:spcPct val="0"/>
              </a:spcBef>
            </a:pPr>
            <a:r>
              <a:rPr lang="es-419" sz="5900" b="1" i="0" u="none" strike="noStrike" dirty="0">
                <a:solidFill>
                  <a:srgbClr val="000000"/>
                </a:solidFill>
                <a:latin typeface="Prompt Bold"/>
                <a:ea typeface="Prompt Bold"/>
                <a:cs typeface="Prompt Bold"/>
                <a:sym typeface="Prompt Bold"/>
              </a:rPr>
              <a:t>Ingresos de PA por especialidad</a:t>
            </a:r>
          </a:p>
        </p:txBody>
      </p:sp>
      <p:sp>
        <p:nvSpPr>
          <p:cNvPr id="5" name="Rectangle 4">
            <a:extLst>
              <a:ext uri="{FF2B5EF4-FFF2-40B4-BE49-F238E27FC236}">
                <a16:creationId xmlns:a16="http://schemas.microsoft.com/office/drawing/2014/main" id="{9FED9AB1-513A-2348-8417-D39FF36EB4D8}"/>
              </a:ext>
            </a:extLst>
          </p:cNvPr>
          <p:cNvSpPr/>
          <p:nvPr/>
        </p:nvSpPr>
        <p:spPr>
          <a:xfrm>
            <a:off x="152400" y="1181100"/>
            <a:ext cx="5257800"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Cirugía cardiotorácica y vascular </a:t>
            </a:r>
          </a:p>
        </p:txBody>
      </p:sp>
      <p:sp>
        <p:nvSpPr>
          <p:cNvPr id="6" name="Rectangle 5">
            <a:extLst>
              <a:ext uri="{FF2B5EF4-FFF2-40B4-BE49-F238E27FC236}">
                <a16:creationId xmlns:a16="http://schemas.microsoft.com/office/drawing/2014/main" id="{2F262218-24D7-A147-9657-AD3E8676683C}"/>
              </a:ext>
            </a:extLst>
          </p:cNvPr>
          <p:cNvSpPr/>
          <p:nvPr/>
        </p:nvSpPr>
        <p:spPr>
          <a:xfrm>
            <a:off x="2819400" y="2076450"/>
            <a:ext cx="2438400"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Dermatología </a:t>
            </a:r>
          </a:p>
        </p:txBody>
      </p:sp>
      <p:sp>
        <p:nvSpPr>
          <p:cNvPr id="7" name="Rectangle 6">
            <a:extLst>
              <a:ext uri="{FF2B5EF4-FFF2-40B4-BE49-F238E27FC236}">
                <a16:creationId xmlns:a16="http://schemas.microsoft.com/office/drawing/2014/main" id="{761D3792-069E-F04C-B1F7-1306815E6C4D}"/>
              </a:ext>
            </a:extLst>
          </p:cNvPr>
          <p:cNvSpPr/>
          <p:nvPr/>
        </p:nvSpPr>
        <p:spPr>
          <a:xfrm>
            <a:off x="152400" y="2997035"/>
            <a:ext cx="5384470"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Medicina de cuidado crítico </a:t>
            </a:r>
          </a:p>
        </p:txBody>
      </p:sp>
      <p:sp>
        <p:nvSpPr>
          <p:cNvPr id="8" name="Rectangle 7">
            <a:extLst>
              <a:ext uri="{FF2B5EF4-FFF2-40B4-BE49-F238E27FC236}">
                <a16:creationId xmlns:a16="http://schemas.microsoft.com/office/drawing/2014/main" id="{067706D9-1081-284C-AD10-2A9D9AF75AE7}"/>
              </a:ext>
            </a:extLst>
          </p:cNvPr>
          <p:cNvSpPr/>
          <p:nvPr/>
        </p:nvSpPr>
        <p:spPr>
          <a:xfrm>
            <a:off x="3168085" y="3771900"/>
            <a:ext cx="2198230" cy="553998"/>
          </a:xfrm>
          <a:prstGeom prst="rect">
            <a:avLst/>
          </a:prstGeom>
          <a:solidFill>
            <a:schemeClr val="bg1"/>
          </a:solidFill>
        </p:spPr>
        <p:txBody>
          <a:bodyPr wrap="none">
            <a:spAutoFit/>
          </a:bodyPr>
          <a:lstStyle/>
          <a:p>
            <a:r>
              <a:rPr lang="es-ES_tradnl" sz="3000" dirty="0">
                <a:solidFill>
                  <a:schemeClr val="accent2">
                    <a:lumMod val="75000"/>
                  </a:schemeClr>
                </a:solidFill>
              </a:rPr>
              <a:t>Neurocirugía</a:t>
            </a:r>
          </a:p>
        </p:txBody>
      </p:sp>
      <p:sp>
        <p:nvSpPr>
          <p:cNvPr id="9" name="Rectangle 8">
            <a:extLst>
              <a:ext uri="{FF2B5EF4-FFF2-40B4-BE49-F238E27FC236}">
                <a16:creationId xmlns:a16="http://schemas.microsoft.com/office/drawing/2014/main" id="{B6D3B57B-2475-0541-97C7-36EC29026C52}"/>
              </a:ext>
            </a:extLst>
          </p:cNvPr>
          <p:cNvSpPr/>
          <p:nvPr/>
        </p:nvSpPr>
        <p:spPr>
          <a:xfrm>
            <a:off x="609600" y="4675230"/>
            <a:ext cx="4756715"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Medicina de emergencia</a:t>
            </a:r>
          </a:p>
        </p:txBody>
      </p:sp>
      <p:sp>
        <p:nvSpPr>
          <p:cNvPr id="11" name="Rectangle 10">
            <a:extLst>
              <a:ext uri="{FF2B5EF4-FFF2-40B4-BE49-F238E27FC236}">
                <a16:creationId xmlns:a16="http://schemas.microsoft.com/office/drawing/2014/main" id="{60DD97FF-5FED-9249-ACAE-7277DF830085}"/>
              </a:ext>
            </a:extLst>
          </p:cNvPr>
          <p:cNvSpPr/>
          <p:nvPr/>
        </p:nvSpPr>
        <p:spPr>
          <a:xfrm>
            <a:off x="1447799" y="5578560"/>
            <a:ext cx="3918515"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Cirugía ortopédica  </a:t>
            </a:r>
          </a:p>
        </p:txBody>
      </p:sp>
      <p:sp>
        <p:nvSpPr>
          <p:cNvPr id="12" name="Rectangle 11">
            <a:extLst>
              <a:ext uri="{FF2B5EF4-FFF2-40B4-BE49-F238E27FC236}">
                <a16:creationId xmlns:a16="http://schemas.microsoft.com/office/drawing/2014/main" id="{751B8B4E-A8B9-104C-8E7D-5378B2C47C44}"/>
              </a:ext>
            </a:extLst>
          </p:cNvPr>
          <p:cNvSpPr/>
          <p:nvPr/>
        </p:nvSpPr>
        <p:spPr>
          <a:xfrm>
            <a:off x="1415485" y="6494502"/>
            <a:ext cx="3918515"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Cirugía general  </a:t>
            </a:r>
          </a:p>
        </p:txBody>
      </p:sp>
      <p:sp>
        <p:nvSpPr>
          <p:cNvPr id="13" name="Rectangle 12">
            <a:extLst>
              <a:ext uri="{FF2B5EF4-FFF2-40B4-BE49-F238E27FC236}">
                <a16:creationId xmlns:a16="http://schemas.microsoft.com/office/drawing/2014/main" id="{C88D4A60-6B71-D14B-9354-4BFFF03C3852}"/>
              </a:ext>
            </a:extLst>
          </p:cNvPr>
          <p:cNvSpPr/>
          <p:nvPr/>
        </p:nvSpPr>
        <p:spPr>
          <a:xfrm>
            <a:off x="1440872" y="7372350"/>
            <a:ext cx="3918515"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Cirugía plástica  </a:t>
            </a:r>
          </a:p>
        </p:txBody>
      </p:sp>
      <p:sp>
        <p:nvSpPr>
          <p:cNvPr id="4" name="Rectangle 12">
            <a:extLst>
              <a:ext uri="{FF2B5EF4-FFF2-40B4-BE49-F238E27FC236}">
                <a16:creationId xmlns:a16="http://schemas.microsoft.com/office/drawing/2014/main" id="{134CF4BF-089A-E2E1-24D4-77486578CAE1}"/>
              </a:ext>
            </a:extLst>
          </p:cNvPr>
          <p:cNvSpPr/>
          <p:nvPr/>
        </p:nvSpPr>
        <p:spPr>
          <a:xfrm>
            <a:off x="7391400" y="8343900"/>
            <a:ext cx="4572000" cy="553998"/>
          </a:xfrm>
          <a:prstGeom prst="rect">
            <a:avLst/>
          </a:prstGeom>
          <a:solidFill>
            <a:schemeClr val="bg1"/>
          </a:solidFill>
        </p:spPr>
        <p:txBody>
          <a:bodyPr wrap="square">
            <a:spAutoFit/>
          </a:bodyPr>
          <a:lstStyle/>
          <a:p>
            <a:r>
              <a:rPr lang="es-ES_tradnl" sz="3000" dirty="0">
                <a:solidFill>
                  <a:schemeClr val="bg1">
                    <a:lumMod val="65000"/>
                  </a:schemeClr>
                </a:solidFill>
              </a:rPr>
              <a:t> Remuneración promedio</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77D"/>
        </a:solidFill>
        <a:effectLst/>
      </p:bgPr>
    </p:bg>
    <p:spTree>
      <p:nvGrpSpPr>
        <p:cNvPr id="1" name=""/>
        <p:cNvGrpSpPr/>
        <p:nvPr/>
      </p:nvGrpSpPr>
      <p:grpSpPr>
        <a:xfrm>
          <a:off x="0" y="0"/>
          <a:ext cx="0" cy="0"/>
          <a:chOff x="0" y="0"/>
          <a:chExt cx="0" cy="0"/>
        </a:xfrm>
      </p:grpSpPr>
      <p:sp>
        <p:nvSpPr>
          <p:cNvPr id="2" name="Freeform 2"/>
          <p:cNvSpPr/>
          <p:nvPr/>
        </p:nvSpPr>
        <p:spPr>
          <a:xfrm>
            <a:off x="938205" y="1457325"/>
            <a:ext cx="16411589" cy="8258821"/>
          </a:xfrm>
          <a:custGeom>
            <a:avLst/>
            <a:gdLst/>
            <a:ahLst/>
            <a:cxnLst/>
            <a:rect l="l" t="t" r="r" b="b"/>
            <a:pathLst>
              <a:path w="16411588" h="8258821">
                <a:moveTo>
                  <a:pt x="0" y="0"/>
                </a:moveTo>
                <a:lnTo>
                  <a:pt x="16411590" y="0"/>
                </a:lnTo>
                <a:lnTo>
                  <a:pt x="16411590" y="8258821"/>
                </a:lnTo>
                <a:lnTo>
                  <a:pt x="0" y="8258821"/>
                </a:lnTo>
                <a:lnTo>
                  <a:pt x="0" y="0"/>
                </a:lnTo>
                <a:close/>
              </a:path>
            </a:pathLst>
          </a:custGeom>
          <a:blipFill>
            <a:blip r:embed="rId2"/>
            <a:stretch>
              <a:fillRect l="-575" t="-2524" b="-16142"/>
            </a:stretch>
          </a:blipFill>
        </p:spPr>
        <p:txBody>
          <a:bodyPr>
            <a:noAutofit/>
          </a:bodyPr>
          <a:lstStyle/>
          <a:p>
            <a:endParaRPr/>
          </a:p>
        </p:txBody>
      </p:sp>
      <p:sp>
        <p:nvSpPr>
          <p:cNvPr id="3" name="TextBox 3"/>
          <p:cNvSpPr txBox="1"/>
          <p:nvPr/>
        </p:nvSpPr>
        <p:spPr>
          <a:xfrm>
            <a:off x="3789670" y="400050"/>
            <a:ext cx="10912971" cy="1057275"/>
          </a:xfrm>
          <a:prstGeom prst="rect">
            <a:avLst/>
          </a:prstGeom>
        </p:spPr>
        <p:txBody>
          <a:bodyPr lIns="0" tIns="0" rIns="0" bIns="0" rtlCol="0" anchor="t">
            <a:noAutofit/>
          </a:bodyPr>
          <a:lstStyle/>
          <a:p>
            <a:pPr algn="ctr" rtl="0">
              <a:lnSpc>
                <a:spcPts val="8360"/>
              </a:lnSpc>
              <a:spcBef>
                <a:spcPct val="0"/>
              </a:spcBef>
            </a:pPr>
            <a:r>
              <a:rPr lang="es-419" sz="6900" b="1" i="0" u="none" strike="noStrike" dirty="0">
                <a:solidFill>
                  <a:srgbClr val="FFFFFF"/>
                </a:solidFill>
                <a:latin typeface="Prompt Bold"/>
                <a:ea typeface="Prompt Bold"/>
                <a:cs typeface="Prompt Bold"/>
                <a:sym typeface="Prompt Bold"/>
              </a:rPr>
              <a:t>Las mejores prácticas de PA</a:t>
            </a:r>
          </a:p>
        </p:txBody>
      </p:sp>
      <p:sp>
        <p:nvSpPr>
          <p:cNvPr id="4" name="Rectangle 3">
            <a:extLst>
              <a:ext uri="{FF2B5EF4-FFF2-40B4-BE49-F238E27FC236}">
                <a16:creationId xmlns:a16="http://schemas.microsoft.com/office/drawing/2014/main" id="{4D6A937B-E70A-A442-8251-25D81BE569AF}"/>
              </a:ext>
            </a:extLst>
          </p:cNvPr>
          <p:cNvSpPr/>
          <p:nvPr/>
        </p:nvSpPr>
        <p:spPr>
          <a:xfrm>
            <a:off x="1600200" y="2781300"/>
            <a:ext cx="4724400" cy="1292662"/>
          </a:xfrm>
          <a:prstGeom prst="rect">
            <a:avLst/>
          </a:prstGeom>
          <a:solidFill>
            <a:schemeClr val="bg1"/>
          </a:solidFill>
        </p:spPr>
        <p:txBody>
          <a:bodyPr wrap="square">
            <a:spAutoFit/>
          </a:bodyPr>
          <a:lstStyle/>
          <a:p>
            <a:r>
              <a:rPr lang="es-ES_tradnl" sz="3900" dirty="0"/>
              <a:t>Consultorio o clínica ambulatoria – 50.8%</a:t>
            </a:r>
          </a:p>
        </p:txBody>
      </p:sp>
      <p:sp>
        <p:nvSpPr>
          <p:cNvPr id="5" name="Rectangle 4">
            <a:extLst>
              <a:ext uri="{FF2B5EF4-FFF2-40B4-BE49-F238E27FC236}">
                <a16:creationId xmlns:a16="http://schemas.microsoft.com/office/drawing/2014/main" id="{52F5BB71-1C71-1E43-8A48-7B5725DCED9F}"/>
              </a:ext>
            </a:extLst>
          </p:cNvPr>
          <p:cNvSpPr/>
          <p:nvPr/>
        </p:nvSpPr>
        <p:spPr>
          <a:xfrm>
            <a:off x="1600200" y="4381500"/>
            <a:ext cx="4343400" cy="692497"/>
          </a:xfrm>
          <a:prstGeom prst="rect">
            <a:avLst/>
          </a:prstGeom>
          <a:solidFill>
            <a:schemeClr val="bg1"/>
          </a:solidFill>
        </p:spPr>
        <p:txBody>
          <a:bodyPr wrap="square">
            <a:spAutoFit/>
          </a:bodyPr>
          <a:lstStyle/>
          <a:p>
            <a:r>
              <a:rPr lang="es-ES_tradnl" sz="3900" dirty="0"/>
              <a:t>Hospital – 37.4%</a:t>
            </a:r>
          </a:p>
        </p:txBody>
      </p:sp>
      <p:sp>
        <p:nvSpPr>
          <p:cNvPr id="6" name="Rectangle 5">
            <a:extLst>
              <a:ext uri="{FF2B5EF4-FFF2-40B4-BE49-F238E27FC236}">
                <a16:creationId xmlns:a16="http://schemas.microsoft.com/office/drawing/2014/main" id="{19990674-68EF-8A4B-83AA-CA4919C36DDD}"/>
              </a:ext>
            </a:extLst>
          </p:cNvPr>
          <p:cNvSpPr/>
          <p:nvPr/>
        </p:nvSpPr>
        <p:spPr>
          <a:xfrm>
            <a:off x="1524000" y="5374838"/>
            <a:ext cx="4724399" cy="1292662"/>
          </a:xfrm>
          <a:prstGeom prst="rect">
            <a:avLst/>
          </a:prstGeom>
          <a:solidFill>
            <a:schemeClr val="bg1"/>
          </a:solidFill>
        </p:spPr>
        <p:txBody>
          <a:bodyPr wrap="square">
            <a:spAutoFit/>
          </a:bodyPr>
          <a:lstStyle/>
          <a:p>
            <a:r>
              <a:rPr lang="es-ES_tradnl" sz="3900" dirty="0"/>
              <a:t>Atención de urgencias – 4.5%</a:t>
            </a:r>
          </a:p>
        </p:txBody>
      </p:sp>
      <p:sp>
        <p:nvSpPr>
          <p:cNvPr id="7" name="Rectangle 6">
            <a:extLst>
              <a:ext uri="{FF2B5EF4-FFF2-40B4-BE49-F238E27FC236}">
                <a16:creationId xmlns:a16="http://schemas.microsoft.com/office/drawing/2014/main" id="{CC844E86-7FDB-D842-90F8-4ED6E8983374}"/>
              </a:ext>
            </a:extLst>
          </p:cNvPr>
          <p:cNvSpPr/>
          <p:nvPr/>
        </p:nvSpPr>
        <p:spPr>
          <a:xfrm>
            <a:off x="1600200" y="6591300"/>
            <a:ext cx="4114800" cy="692497"/>
          </a:xfrm>
          <a:prstGeom prst="rect">
            <a:avLst/>
          </a:prstGeom>
          <a:solidFill>
            <a:schemeClr val="bg1"/>
          </a:solidFill>
        </p:spPr>
        <p:txBody>
          <a:bodyPr wrap="square">
            <a:spAutoFit/>
          </a:bodyPr>
          <a:lstStyle/>
          <a:p>
            <a:r>
              <a:rPr lang="es-ES_tradnl" sz="3900" dirty="0"/>
              <a:t>Otros – 2.4%</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3484" y="-193147"/>
            <a:ext cx="8582719" cy="10826825"/>
          </a:xfrm>
          <a:custGeom>
            <a:avLst/>
            <a:gdLst/>
            <a:ahLst/>
            <a:cxnLst/>
            <a:rect l="l" t="t" r="r" b="b"/>
            <a:pathLst>
              <a:path w="8582719" h="10826825">
                <a:moveTo>
                  <a:pt x="0" y="0"/>
                </a:moveTo>
                <a:lnTo>
                  <a:pt x="8582719" y="0"/>
                </a:lnTo>
                <a:lnTo>
                  <a:pt x="8582719" y="10826825"/>
                </a:lnTo>
                <a:lnTo>
                  <a:pt x="0" y="10826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noAutofit/>
          </a:bodyPr>
          <a:lstStyle/>
          <a:p>
            <a:endParaRPr/>
          </a:p>
        </p:txBody>
      </p:sp>
      <p:sp>
        <p:nvSpPr>
          <p:cNvPr id="3" name="TextBox 3"/>
          <p:cNvSpPr txBox="1"/>
          <p:nvPr/>
        </p:nvSpPr>
        <p:spPr>
          <a:xfrm>
            <a:off x="1284908" y="1642256"/>
            <a:ext cx="7435755" cy="828040"/>
          </a:xfrm>
          <a:prstGeom prst="rect">
            <a:avLst/>
          </a:prstGeom>
        </p:spPr>
        <p:txBody>
          <a:bodyPr lIns="0" tIns="0" rIns="0" bIns="0" rtlCol="0" anchor="t">
            <a:noAutofit/>
          </a:bodyPr>
          <a:lstStyle/>
          <a:p>
            <a:pPr algn="ctr">
              <a:lnSpc>
                <a:spcPts val="6860"/>
              </a:lnSpc>
            </a:pPr>
            <a:r>
              <a:rPr lang="es-419" sz="4900" b="1" u="sng" dirty="0">
                <a:solidFill>
                  <a:srgbClr val="000000"/>
                </a:solidFill>
                <a:latin typeface="Canva Sans Bold"/>
                <a:ea typeface="Canva Sans Bold"/>
                <a:cs typeface="Canva Sans Bold"/>
                <a:sym typeface="Canva Sans Bold"/>
              </a:rPr>
              <a:t>Ed. Pregrado</a:t>
            </a:r>
            <a:endParaRPr lang="es-419" sz="4900" b="1" i="0" u="sng" strike="noStrike" dirty="0">
              <a:solidFill>
                <a:srgbClr val="000000"/>
              </a:solidFill>
              <a:latin typeface="Canva Sans Bold"/>
              <a:ea typeface="Canva Sans Bold"/>
              <a:cs typeface="Canva Sans Bold"/>
              <a:sym typeface="Canva Sans Bold"/>
            </a:endParaRPr>
          </a:p>
        </p:txBody>
      </p:sp>
      <p:sp>
        <p:nvSpPr>
          <p:cNvPr id="4" name="TextBox 4"/>
          <p:cNvSpPr txBox="1"/>
          <p:nvPr/>
        </p:nvSpPr>
        <p:spPr>
          <a:xfrm>
            <a:off x="1094245" y="2911446"/>
            <a:ext cx="7572320" cy="2380614"/>
          </a:xfrm>
          <a:prstGeom prst="rect">
            <a:avLst/>
          </a:prstGeom>
        </p:spPr>
        <p:txBody>
          <a:bodyPr lIns="0" tIns="0" rIns="0" bIns="0" rtlCol="0" anchor="t">
            <a:noAutofit/>
          </a:bodyPr>
          <a:lstStyle/>
          <a:p>
            <a:pPr marL="734069" lvl="1" indent="-367035" algn="l" rtl="0">
              <a:lnSpc>
                <a:spcPts val="4760"/>
              </a:lnSpc>
              <a:buFont typeface="Arial"/>
              <a:buChar char="•"/>
            </a:pPr>
            <a:r>
              <a:rPr lang="es-419" sz="3400" b="1" i="0" u="none" strike="noStrike" dirty="0">
                <a:solidFill>
                  <a:srgbClr val="000000"/>
                </a:solidFill>
                <a:latin typeface="Canva Sans Bold"/>
                <a:ea typeface="Canva Sans Bold"/>
                <a:cs typeface="Canva Sans Bold"/>
                <a:sym typeface="Canva Sans Bold"/>
              </a:rPr>
              <a:t>Seleccione una especialidad adecuada para su licenciatura. </a:t>
            </a:r>
          </a:p>
          <a:p>
            <a:pPr marL="1468138" lvl="2" indent="-489379" algn="l" rtl="0">
              <a:lnSpc>
                <a:spcPts val="4760"/>
              </a:lnSpc>
              <a:buFont typeface="Arial"/>
              <a:buChar char="⚬"/>
            </a:pPr>
            <a:r>
              <a:rPr lang="es-419" sz="3400" b="1" i="0" u="none" strike="noStrike" dirty="0">
                <a:solidFill>
                  <a:srgbClr val="000000"/>
                </a:solidFill>
                <a:latin typeface="Canva Sans Bold"/>
                <a:ea typeface="Canva Sans Bold"/>
                <a:cs typeface="Canva Sans Bold"/>
                <a:sym typeface="Canva Sans Bold"/>
              </a:rPr>
              <a:t>Biología, Ciencias de la Salud y Psicología, etc. </a:t>
            </a:r>
          </a:p>
        </p:txBody>
      </p:sp>
      <p:sp>
        <p:nvSpPr>
          <p:cNvPr id="5" name="Freeform 5"/>
          <p:cNvSpPr/>
          <p:nvPr/>
        </p:nvSpPr>
        <p:spPr>
          <a:xfrm>
            <a:off x="9740297" y="-269913"/>
            <a:ext cx="8582719" cy="10826825"/>
          </a:xfrm>
          <a:custGeom>
            <a:avLst/>
            <a:gdLst/>
            <a:ahLst/>
            <a:cxnLst/>
            <a:rect l="l" t="t" r="r" b="b"/>
            <a:pathLst>
              <a:path w="8582719" h="10826825">
                <a:moveTo>
                  <a:pt x="0" y="0"/>
                </a:moveTo>
                <a:lnTo>
                  <a:pt x="8582720" y="0"/>
                </a:lnTo>
                <a:lnTo>
                  <a:pt x="8582720" y="10826826"/>
                </a:lnTo>
                <a:lnTo>
                  <a:pt x="0" y="10826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noAutofit/>
          </a:bodyPr>
          <a:lstStyle/>
          <a:p>
            <a:endParaRPr/>
          </a:p>
        </p:txBody>
      </p:sp>
      <p:sp>
        <p:nvSpPr>
          <p:cNvPr id="6" name="TextBox 6"/>
          <p:cNvSpPr txBox="1"/>
          <p:nvPr/>
        </p:nvSpPr>
        <p:spPr>
          <a:xfrm>
            <a:off x="1028700" y="5730210"/>
            <a:ext cx="7680516" cy="1180464"/>
          </a:xfrm>
          <a:prstGeom prst="rect">
            <a:avLst/>
          </a:prstGeom>
        </p:spPr>
        <p:txBody>
          <a:bodyPr lIns="0" tIns="0" rIns="0" bIns="0" rtlCol="0" anchor="t">
            <a:noAutofit/>
          </a:bodyPr>
          <a:lstStyle/>
          <a:p>
            <a:pPr marL="734069" lvl="1" indent="-367035" algn="l" rtl="0">
              <a:lnSpc>
                <a:spcPts val="4760"/>
              </a:lnSpc>
              <a:buFont typeface="Arial"/>
              <a:buChar char="•"/>
            </a:pPr>
            <a:r>
              <a:rPr lang="es-419" sz="3400" b="1" i="0" u="none" strike="noStrike" dirty="0">
                <a:solidFill>
                  <a:srgbClr val="000000"/>
                </a:solidFill>
                <a:latin typeface="Canva Sans Bold"/>
                <a:ea typeface="Canva Sans Bold"/>
                <a:cs typeface="Canva Sans Bold"/>
                <a:sym typeface="Canva Sans Bold"/>
              </a:rPr>
              <a:t>Mantenga un GPA alto, especialmente en los cursos de ciencias. </a:t>
            </a:r>
          </a:p>
        </p:txBody>
      </p:sp>
      <p:sp>
        <p:nvSpPr>
          <p:cNvPr id="7" name="TextBox 7"/>
          <p:cNvSpPr txBox="1"/>
          <p:nvPr/>
        </p:nvSpPr>
        <p:spPr>
          <a:xfrm>
            <a:off x="10642501" y="2830127"/>
            <a:ext cx="7680516" cy="1979929"/>
          </a:xfrm>
          <a:prstGeom prst="rect">
            <a:avLst/>
          </a:prstGeom>
        </p:spPr>
        <p:txBody>
          <a:bodyPr lIns="0" tIns="0" rIns="0" bIns="0" rtlCol="0" anchor="t">
            <a:noAutofit/>
          </a:bodyPr>
          <a:lstStyle/>
          <a:p>
            <a:pPr marL="820427" lvl="1" indent="-410214" algn="l" rtl="0">
              <a:lnSpc>
                <a:spcPts val="5320"/>
              </a:lnSpc>
              <a:buFont typeface="Arial"/>
              <a:buChar char="•"/>
            </a:pPr>
            <a:r>
              <a:rPr lang="es-419" sz="3800" b="1" i="0" u="none" strike="noStrike" dirty="0">
                <a:solidFill>
                  <a:srgbClr val="000000"/>
                </a:solidFill>
                <a:latin typeface="Canva Sans Bold"/>
                <a:ea typeface="Canva Sans Bold"/>
                <a:cs typeface="Canva Sans Bold"/>
                <a:sym typeface="Canva Sans Bold"/>
              </a:rPr>
              <a:t>Investigue los programas de PA para determinar qué requisitos previos se exigen.</a:t>
            </a:r>
          </a:p>
        </p:txBody>
      </p:sp>
      <p:sp>
        <p:nvSpPr>
          <p:cNvPr id="8" name="TextBox 8"/>
          <p:cNvSpPr txBox="1"/>
          <p:nvPr/>
        </p:nvSpPr>
        <p:spPr>
          <a:xfrm>
            <a:off x="1040147" y="7580972"/>
            <a:ext cx="7680516" cy="1180464"/>
          </a:xfrm>
          <a:prstGeom prst="rect">
            <a:avLst/>
          </a:prstGeom>
        </p:spPr>
        <p:txBody>
          <a:bodyPr lIns="0" tIns="0" rIns="0" bIns="0" rtlCol="0" anchor="t">
            <a:noAutofit/>
          </a:bodyPr>
          <a:lstStyle/>
          <a:p>
            <a:pPr marL="734069" lvl="1" indent="-367035" algn="l" rtl="0">
              <a:lnSpc>
                <a:spcPts val="4760"/>
              </a:lnSpc>
              <a:buFont typeface="Arial"/>
              <a:buChar char="•"/>
            </a:pPr>
            <a:r>
              <a:rPr lang="es-419" sz="3400" b="1" i="0" u="none" strike="noStrike" dirty="0">
                <a:solidFill>
                  <a:srgbClr val="000000"/>
                </a:solidFill>
                <a:latin typeface="Canva Sans Bold"/>
                <a:ea typeface="Canva Sans Bold"/>
                <a:cs typeface="Canva Sans Bold"/>
                <a:sym typeface="Canva Sans Bold"/>
              </a:rPr>
              <a:t>Adquiera experiencia en salud/atención al paciente.</a:t>
            </a:r>
          </a:p>
        </p:txBody>
      </p:sp>
      <p:sp>
        <p:nvSpPr>
          <p:cNvPr id="9" name="TextBox 9"/>
          <p:cNvSpPr txBox="1"/>
          <p:nvPr/>
        </p:nvSpPr>
        <p:spPr>
          <a:xfrm>
            <a:off x="10406152" y="1642256"/>
            <a:ext cx="8153214" cy="811530"/>
          </a:xfrm>
          <a:prstGeom prst="rect">
            <a:avLst/>
          </a:prstGeom>
        </p:spPr>
        <p:txBody>
          <a:bodyPr lIns="0" tIns="0" rIns="0" bIns="0" rtlCol="0" anchor="t">
            <a:noAutofit/>
          </a:bodyPr>
          <a:lstStyle/>
          <a:p>
            <a:pPr algn="ctr" rtl="0">
              <a:lnSpc>
                <a:spcPts val="6720"/>
              </a:lnSpc>
            </a:pPr>
            <a:r>
              <a:rPr lang="es-419" sz="3900" b="1" i="0" u="sng" strike="noStrike" dirty="0">
                <a:solidFill>
                  <a:srgbClr val="000000"/>
                </a:solidFill>
                <a:latin typeface="Canva Sans Bold"/>
                <a:ea typeface="Canva Sans Bold"/>
                <a:cs typeface="Canva Sans Bold"/>
                <a:sym typeface="Canva Sans Bold"/>
              </a:rPr>
              <a:t>Preparación para la Escuela de PA</a:t>
            </a:r>
          </a:p>
        </p:txBody>
      </p:sp>
      <p:sp>
        <p:nvSpPr>
          <p:cNvPr id="10" name="TextBox 10"/>
          <p:cNvSpPr txBox="1"/>
          <p:nvPr/>
        </p:nvSpPr>
        <p:spPr>
          <a:xfrm>
            <a:off x="10642501" y="5544608"/>
            <a:ext cx="7680516" cy="1979929"/>
          </a:xfrm>
          <a:prstGeom prst="rect">
            <a:avLst/>
          </a:prstGeom>
        </p:spPr>
        <p:txBody>
          <a:bodyPr lIns="0" tIns="0" rIns="0" bIns="0" rtlCol="0" anchor="t">
            <a:noAutofit/>
          </a:bodyPr>
          <a:lstStyle/>
          <a:p>
            <a:pPr marL="820427" lvl="1" indent="-410214" algn="l" rtl="0">
              <a:lnSpc>
                <a:spcPts val="5320"/>
              </a:lnSpc>
              <a:buFont typeface="Arial"/>
              <a:buChar char="•"/>
            </a:pPr>
            <a:r>
              <a:rPr lang="es-419" sz="3800" b="1" i="0" u="none" strike="noStrike">
                <a:solidFill>
                  <a:srgbClr val="000000"/>
                </a:solidFill>
                <a:latin typeface="Canva Sans Bold"/>
                <a:ea typeface="Canva Sans Bold"/>
                <a:cs typeface="Canva Sans Bold"/>
                <a:sym typeface="Canva Sans Bold"/>
              </a:rPr>
              <a:t>Determine si se exigirán pruebas estandarizadas. </a:t>
            </a:r>
          </a:p>
        </p:txBody>
      </p:sp>
      <p:sp>
        <p:nvSpPr>
          <p:cNvPr id="11" name="TextBox 11"/>
          <p:cNvSpPr txBox="1"/>
          <p:nvPr/>
        </p:nvSpPr>
        <p:spPr>
          <a:xfrm>
            <a:off x="10607484" y="7728291"/>
            <a:ext cx="7447032" cy="1313179"/>
          </a:xfrm>
          <a:prstGeom prst="rect">
            <a:avLst/>
          </a:prstGeom>
        </p:spPr>
        <p:txBody>
          <a:bodyPr lIns="0" tIns="0" rIns="0" bIns="0" rtlCol="0" anchor="t">
            <a:noAutofit/>
          </a:bodyPr>
          <a:lstStyle/>
          <a:p>
            <a:pPr marL="820427" lvl="1" indent="-410214" algn="l" rtl="0">
              <a:lnSpc>
                <a:spcPts val="5320"/>
              </a:lnSpc>
              <a:buFont typeface="Arial"/>
              <a:buChar char="•"/>
            </a:pPr>
            <a:r>
              <a:rPr lang="es-419" sz="3800" b="1" i="0" u="none" strike="noStrike" dirty="0">
                <a:solidFill>
                  <a:srgbClr val="000000"/>
                </a:solidFill>
                <a:latin typeface="Canva Sans Bold"/>
                <a:ea typeface="Canva Sans Bold"/>
                <a:cs typeface="Canva Sans Bold"/>
                <a:sym typeface="Canva Sans Bold"/>
              </a:rPr>
              <a:t>Los programas PA SON programas de posgrado.</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BF66"/>
        </a:solidFill>
        <a:effectLst/>
      </p:bgPr>
    </p:bg>
    <p:spTree>
      <p:nvGrpSpPr>
        <p:cNvPr id="1" name=""/>
        <p:cNvGrpSpPr/>
        <p:nvPr/>
      </p:nvGrpSpPr>
      <p:grpSpPr>
        <a:xfrm>
          <a:off x="0" y="0"/>
          <a:ext cx="0" cy="0"/>
          <a:chOff x="0" y="0"/>
          <a:chExt cx="0" cy="0"/>
        </a:xfrm>
      </p:grpSpPr>
      <p:sp>
        <p:nvSpPr>
          <p:cNvPr id="2" name="Freeform 2"/>
          <p:cNvSpPr/>
          <p:nvPr/>
        </p:nvSpPr>
        <p:spPr>
          <a:xfrm>
            <a:off x="4145668" y="3951729"/>
            <a:ext cx="9996664" cy="1908454"/>
          </a:xfrm>
          <a:custGeom>
            <a:avLst/>
            <a:gdLst/>
            <a:ahLst/>
            <a:cxnLst/>
            <a:rect l="l" t="t" r="r" b="b"/>
            <a:pathLst>
              <a:path w="9996664" h="1908454">
                <a:moveTo>
                  <a:pt x="0" y="0"/>
                </a:moveTo>
                <a:lnTo>
                  <a:pt x="9996664" y="0"/>
                </a:lnTo>
                <a:lnTo>
                  <a:pt x="9996664" y="1908454"/>
                </a:lnTo>
                <a:lnTo>
                  <a:pt x="0" y="19084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noAutofit/>
          </a:bodyPr>
          <a:lstStyle/>
          <a:p>
            <a:endParaRPr/>
          </a:p>
        </p:txBody>
      </p:sp>
      <p:sp>
        <p:nvSpPr>
          <p:cNvPr id="3" name="TextBox 3"/>
          <p:cNvSpPr txBox="1"/>
          <p:nvPr/>
        </p:nvSpPr>
        <p:spPr>
          <a:xfrm>
            <a:off x="4053895" y="4147756"/>
            <a:ext cx="8165698" cy="1118870"/>
          </a:xfrm>
          <a:prstGeom prst="rect">
            <a:avLst/>
          </a:prstGeom>
        </p:spPr>
        <p:txBody>
          <a:bodyPr lIns="0" tIns="0" rIns="0" bIns="0" rtlCol="0" anchor="t">
            <a:noAutofit/>
          </a:bodyPr>
          <a:lstStyle/>
          <a:p>
            <a:pPr algn="ctr" rtl="0">
              <a:lnSpc>
                <a:spcPts val="4759"/>
              </a:lnSpc>
            </a:pPr>
            <a:r>
              <a:rPr lang="es-419" sz="3300" b="1" i="0" u="none" strike="noStrike" dirty="0">
                <a:solidFill>
                  <a:srgbClr val="000000"/>
                </a:solidFill>
                <a:latin typeface="Canva Sans Bold"/>
                <a:ea typeface="Canva Sans Bold"/>
                <a:cs typeface="Canva Sans Bold"/>
                <a:sym typeface="Canva Sans Bold"/>
              </a:rPr>
              <a:t>Directorio de programas PA: </a:t>
            </a:r>
          </a:p>
          <a:p>
            <a:pPr algn="ctr" rtl="0">
              <a:lnSpc>
                <a:spcPts val="4200"/>
              </a:lnSpc>
            </a:pPr>
            <a:r>
              <a:rPr lang="es-419" sz="3000" b="0" i="0" u="none" strike="noStrike" dirty="0">
                <a:solidFill>
                  <a:srgbClr val="000000"/>
                </a:solidFill>
                <a:latin typeface="Canva Sans"/>
                <a:ea typeface="Canva Sans"/>
                <a:cs typeface="Canva Sans"/>
                <a:sym typeface="Canva Sans"/>
              </a:rPr>
              <a:t>https://paeaonline.org/our-programs</a:t>
            </a:r>
          </a:p>
        </p:txBody>
      </p:sp>
      <p:sp>
        <p:nvSpPr>
          <p:cNvPr id="4" name="Freeform 4"/>
          <p:cNvSpPr/>
          <p:nvPr/>
        </p:nvSpPr>
        <p:spPr>
          <a:xfrm>
            <a:off x="4292181" y="6661865"/>
            <a:ext cx="9996664" cy="1908454"/>
          </a:xfrm>
          <a:custGeom>
            <a:avLst/>
            <a:gdLst/>
            <a:ahLst/>
            <a:cxnLst/>
            <a:rect l="l" t="t" r="r" b="b"/>
            <a:pathLst>
              <a:path w="9996664" h="1908454">
                <a:moveTo>
                  <a:pt x="0" y="0"/>
                </a:moveTo>
                <a:lnTo>
                  <a:pt x="9996664" y="0"/>
                </a:lnTo>
                <a:lnTo>
                  <a:pt x="9996664" y="1908454"/>
                </a:lnTo>
                <a:lnTo>
                  <a:pt x="0" y="19084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noAutofit/>
          </a:bodyPr>
          <a:lstStyle/>
          <a:p>
            <a:endParaRPr/>
          </a:p>
        </p:txBody>
      </p:sp>
      <p:sp>
        <p:nvSpPr>
          <p:cNvPr id="5" name="TextBox 5"/>
          <p:cNvSpPr txBox="1"/>
          <p:nvPr/>
        </p:nvSpPr>
        <p:spPr>
          <a:xfrm>
            <a:off x="3740543" y="6595190"/>
            <a:ext cx="8863122" cy="1780540"/>
          </a:xfrm>
          <a:prstGeom prst="rect">
            <a:avLst/>
          </a:prstGeom>
        </p:spPr>
        <p:txBody>
          <a:bodyPr lIns="0" tIns="0" rIns="0" bIns="0" rtlCol="0" anchor="t">
            <a:noAutofit/>
          </a:bodyPr>
          <a:lstStyle/>
          <a:p>
            <a:pPr algn="ctr" rtl="0">
              <a:lnSpc>
                <a:spcPts val="4759"/>
              </a:lnSpc>
            </a:pPr>
            <a:r>
              <a:rPr lang="es-419" sz="3300" b="1" i="0" u="none" strike="noStrike" dirty="0">
                <a:solidFill>
                  <a:srgbClr val="000000"/>
                </a:solidFill>
                <a:latin typeface="Canva Sans Bold"/>
                <a:ea typeface="Canva Sans Bold"/>
                <a:cs typeface="Canva Sans Bold"/>
                <a:sym typeface="Canva Sans Bold"/>
              </a:rPr>
              <a:t>Página web de PAEA: </a:t>
            </a:r>
          </a:p>
          <a:p>
            <a:pPr algn="ctr" rtl="0">
              <a:lnSpc>
                <a:spcPts val="4759"/>
              </a:lnSpc>
            </a:pPr>
            <a:r>
              <a:rPr lang="es-419" sz="3300" b="0" i="0" u="none" strike="noStrike" dirty="0">
                <a:solidFill>
                  <a:srgbClr val="000000"/>
                </a:solidFill>
                <a:latin typeface="Canva Sans"/>
                <a:ea typeface="Canva Sans"/>
                <a:cs typeface="Canva Sans"/>
                <a:sym typeface="Canva Sans"/>
              </a:rPr>
              <a:t>https://paeaonline.org/how-we-can-help/advisors</a:t>
            </a:r>
          </a:p>
        </p:txBody>
      </p:sp>
      <p:sp>
        <p:nvSpPr>
          <p:cNvPr id="6" name="TextBox 6"/>
          <p:cNvSpPr txBox="1"/>
          <p:nvPr/>
        </p:nvSpPr>
        <p:spPr>
          <a:xfrm>
            <a:off x="3345111" y="1209689"/>
            <a:ext cx="11250782" cy="1193802"/>
          </a:xfrm>
          <a:prstGeom prst="rect">
            <a:avLst/>
          </a:prstGeom>
        </p:spPr>
        <p:txBody>
          <a:bodyPr lIns="0" tIns="0" rIns="0" bIns="0" rtlCol="0" anchor="t">
            <a:noAutofit/>
          </a:bodyPr>
          <a:lstStyle/>
          <a:p>
            <a:pPr algn="ctr" rtl="0">
              <a:lnSpc>
                <a:spcPts val="9799"/>
              </a:lnSpc>
            </a:pPr>
            <a:r>
              <a:rPr lang="es-419" sz="6900" b="1" i="0" u="none" strike="noStrike">
                <a:solidFill>
                  <a:srgbClr val="000000"/>
                </a:solidFill>
                <a:latin typeface="Canva Sans Bold"/>
                <a:ea typeface="Canva Sans Bold"/>
                <a:cs typeface="Canva Sans Bold"/>
                <a:sym typeface="Canva Sans Bold"/>
              </a:rPr>
              <a:t>Recursos adicionales: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D0CF"/>
        </a:solidFill>
        <a:effectLst/>
      </p:bgPr>
    </p:bg>
    <p:spTree>
      <p:nvGrpSpPr>
        <p:cNvPr id="1" name=""/>
        <p:cNvGrpSpPr/>
        <p:nvPr/>
      </p:nvGrpSpPr>
      <p:grpSpPr>
        <a:xfrm>
          <a:off x="0" y="0"/>
          <a:ext cx="0" cy="0"/>
          <a:chOff x="0" y="0"/>
          <a:chExt cx="0" cy="0"/>
        </a:xfrm>
      </p:grpSpPr>
      <p:sp>
        <p:nvSpPr>
          <p:cNvPr id="2" name="Freeform 2"/>
          <p:cNvSpPr/>
          <p:nvPr/>
        </p:nvSpPr>
        <p:spPr>
          <a:xfrm>
            <a:off x="275028" y="2102529"/>
            <a:ext cx="8868972" cy="8058320"/>
          </a:xfrm>
          <a:custGeom>
            <a:avLst/>
            <a:gdLst/>
            <a:ahLst/>
            <a:cxnLst/>
            <a:rect l="l" t="t" r="r" b="b"/>
            <a:pathLst>
              <a:path w="8868972" h="8058320">
                <a:moveTo>
                  <a:pt x="0" y="0"/>
                </a:moveTo>
                <a:lnTo>
                  <a:pt x="8868972" y="0"/>
                </a:lnTo>
                <a:lnTo>
                  <a:pt x="8868972" y="8058320"/>
                </a:lnTo>
                <a:lnTo>
                  <a:pt x="0" y="8058320"/>
                </a:lnTo>
                <a:lnTo>
                  <a:pt x="0" y="0"/>
                </a:lnTo>
                <a:close/>
              </a:path>
            </a:pathLst>
          </a:custGeom>
          <a:blipFill>
            <a:blip r:embed="rId2"/>
            <a:stretch>
              <a:fillRect l="-8815" r="-8815"/>
            </a:stretch>
          </a:blipFill>
        </p:spPr>
        <p:txBody>
          <a:bodyPr>
            <a:noAutofit/>
          </a:bodyPr>
          <a:lstStyle/>
          <a:p>
            <a:endParaRPr/>
          </a:p>
        </p:txBody>
      </p:sp>
      <p:sp>
        <p:nvSpPr>
          <p:cNvPr id="3" name="TextBox 3"/>
          <p:cNvSpPr txBox="1"/>
          <p:nvPr/>
        </p:nvSpPr>
        <p:spPr>
          <a:xfrm>
            <a:off x="3276600" y="415334"/>
            <a:ext cx="11187860" cy="979170"/>
          </a:xfrm>
          <a:prstGeom prst="rect">
            <a:avLst/>
          </a:prstGeom>
        </p:spPr>
        <p:txBody>
          <a:bodyPr lIns="0" tIns="0" rIns="0" bIns="0" rtlCol="0" anchor="t">
            <a:noAutofit/>
          </a:bodyPr>
          <a:lstStyle/>
          <a:p>
            <a:pPr marL="0" lvl="0" indent="0" algn="ctr" rtl="0">
              <a:lnSpc>
                <a:spcPts val="7979"/>
              </a:lnSpc>
              <a:spcBef>
                <a:spcPct val="0"/>
              </a:spcBef>
            </a:pPr>
            <a:r>
              <a:rPr lang="es-419" sz="5600" b="1" i="0" u="none" strike="noStrike" dirty="0">
                <a:solidFill>
                  <a:srgbClr val="000000"/>
                </a:solidFill>
                <a:latin typeface="Canva Sans Bold"/>
                <a:ea typeface="Canva Sans Bold"/>
                <a:cs typeface="Canva Sans Bold"/>
                <a:sym typeface="Canva Sans Bold"/>
              </a:rPr>
              <a:t>Preparación para la Escuela de PA</a:t>
            </a:r>
          </a:p>
        </p:txBody>
      </p:sp>
      <p:sp>
        <p:nvSpPr>
          <p:cNvPr id="4" name="TextBox 4"/>
          <p:cNvSpPr txBox="1"/>
          <p:nvPr/>
        </p:nvSpPr>
        <p:spPr>
          <a:xfrm>
            <a:off x="1654331" y="1502454"/>
            <a:ext cx="14591216" cy="600075"/>
          </a:xfrm>
          <a:prstGeom prst="rect">
            <a:avLst/>
          </a:prstGeom>
        </p:spPr>
        <p:txBody>
          <a:bodyPr lIns="0" tIns="0" rIns="0" bIns="0" rtlCol="0" anchor="t">
            <a:noAutofit/>
          </a:bodyPr>
          <a:lstStyle/>
          <a:p>
            <a:pPr algn="ctr" rtl="0">
              <a:lnSpc>
                <a:spcPts val="4760"/>
              </a:lnSpc>
              <a:spcBef>
                <a:spcPct val="0"/>
              </a:spcBef>
            </a:pPr>
            <a:r>
              <a:rPr lang="es-419" sz="3900" b="1" i="0" u="none" strike="noStrike" dirty="0">
                <a:solidFill>
                  <a:srgbClr val="000000"/>
                </a:solidFill>
                <a:latin typeface="Prompt Bold"/>
                <a:ea typeface="Prompt Bold"/>
                <a:cs typeface="Prompt Bold"/>
                <a:sym typeface="Prompt Bold"/>
              </a:rPr>
              <a:t>La mayoría de los programas REQUIEREN los siguientes cursos:</a:t>
            </a:r>
          </a:p>
        </p:txBody>
      </p:sp>
      <p:sp>
        <p:nvSpPr>
          <p:cNvPr id="5" name="TextBox 5"/>
          <p:cNvSpPr txBox="1"/>
          <p:nvPr/>
        </p:nvSpPr>
        <p:spPr>
          <a:xfrm>
            <a:off x="11385542" y="2616376"/>
            <a:ext cx="3584730" cy="775202"/>
          </a:xfrm>
          <a:prstGeom prst="rect">
            <a:avLst/>
          </a:prstGeom>
        </p:spPr>
        <p:txBody>
          <a:bodyPr lIns="0" tIns="0" rIns="0" bIns="0" rtlCol="0" anchor="t">
            <a:noAutofit/>
          </a:bodyPr>
          <a:lstStyle/>
          <a:p>
            <a:pPr algn="ctr" rtl="0">
              <a:lnSpc>
                <a:spcPts val="6150"/>
              </a:lnSpc>
              <a:spcBef>
                <a:spcPct val="0"/>
              </a:spcBef>
            </a:pPr>
            <a:r>
              <a:rPr lang="es-419" sz="5100" b="1" i="0" u="none" strike="noStrike">
                <a:solidFill>
                  <a:srgbClr val="000000"/>
                </a:solidFill>
                <a:latin typeface="Prompt Bold"/>
                <a:ea typeface="Prompt Bold"/>
                <a:cs typeface="Prompt Bold"/>
                <a:sym typeface="Prompt Bold"/>
              </a:rPr>
              <a:t>Fisiología</a:t>
            </a:r>
          </a:p>
        </p:txBody>
      </p:sp>
      <p:sp>
        <p:nvSpPr>
          <p:cNvPr id="6" name="TextBox 6"/>
          <p:cNvSpPr txBox="1"/>
          <p:nvPr/>
        </p:nvSpPr>
        <p:spPr>
          <a:xfrm>
            <a:off x="11706043" y="3574560"/>
            <a:ext cx="2943728" cy="775202"/>
          </a:xfrm>
          <a:prstGeom prst="rect">
            <a:avLst/>
          </a:prstGeom>
        </p:spPr>
        <p:txBody>
          <a:bodyPr lIns="0" tIns="0" rIns="0" bIns="0" rtlCol="0" anchor="t">
            <a:noAutofit/>
          </a:bodyPr>
          <a:lstStyle/>
          <a:p>
            <a:pPr algn="ctr" rtl="0">
              <a:lnSpc>
                <a:spcPts val="6150"/>
              </a:lnSpc>
              <a:spcBef>
                <a:spcPct val="0"/>
              </a:spcBef>
            </a:pPr>
            <a:r>
              <a:rPr lang="es-419" sz="5100" b="1" i="0" u="none" strike="noStrike">
                <a:solidFill>
                  <a:srgbClr val="000000"/>
                </a:solidFill>
                <a:latin typeface="Prompt Bold"/>
                <a:ea typeface="Prompt Bold"/>
                <a:cs typeface="Prompt Bold"/>
                <a:sym typeface="Prompt Bold"/>
              </a:rPr>
              <a:t>Anatomía</a:t>
            </a:r>
          </a:p>
        </p:txBody>
      </p:sp>
      <p:sp>
        <p:nvSpPr>
          <p:cNvPr id="7" name="TextBox 7"/>
          <p:cNvSpPr txBox="1"/>
          <p:nvPr/>
        </p:nvSpPr>
        <p:spPr>
          <a:xfrm>
            <a:off x="10110266" y="4597412"/>
            <a:ext cx="6135282" cy="775202"/>
          </a:xfrm>
          <a:prstGeom prst="rect">
            <a:avLst/>
          </a:prstGeom>
        </p:spPr>
        <p:txBody>
          <a:bodyPr lIns="0" tIns="0" rIns="0" bIns="0" rtlCol="0" anchor="t">
            <a:noAutofit/>
          </a:bodyPr>
          <a:lstStyle/>
          <a:p>
            <a:pPr algn="ctr" rtl="0">
              <a:lnSpc>
                <a:spcPts val="6150"/>
              </a:lnSpc>
              <a:spcBef>
                <a:spcPct val="0"/>
              </a:spcBef>
            </a:pPr>
            <a:r>
              <a:rPr lang="es-419" sz="5100" b="1" i="0" u="none" strike="noStrike">
                <a:solidFill>
                  <a:srgbClr val="000000"/>
                </a:solidFill>
                <a:latin typeface="Prompt Bold"/>
                <a:ea typeface="Prompt Bold"/>
                <a:cs typeface="Prompt Bold"/>
                <a:sym typeface="Prompt Bold"/>
              </a:rPr>
              <a:t>Ciencias Biológicas</a:t>
            </a:r>
          </a:p>
        </p:txBody>
      </p:sp>
      <p:sp>
        <p:nvSpPr>
          <p:cNvPr id="8" name="TextBox 8"/>
          <p:cNvSpPr txBox="1"/>
          <p:nvPr/>
        </p:nvSpPr>
        <p:spPr>
          <a:xfrm>
            <a:off x="11523611" y="5744089"/>
            <a:ext cx="3245003" cy="775202"/>
          </a:xfrm>
          <a:prstGeom prst="rect">
            <a:avLst/>
          </a:prstGeom>
        </p:spPr>
        <p:txBody>
          <a:bodyPr lIns="0" tIns="0" rIns="0" bIns="0" rtlCol="0" anchor="t">
            <a:noAutofit/>
          </a:bodyPr>
          <a:lstStyle/>
          <a:p>
            <a:pPr algn="ctr" rtl="0">
              <a:lnSpc>
                <a:spcPts val="6150"/>
              </a:lnSpc>
              <a:spcBef>
                <a:spcPct val="0"/>
              </a:spcBef>
            </a:pPr>
            <a:r>
              <a:rPr lang="es-419" sz="5100" b="1" i="0" u="none" strike="noStrike">
                <a:solidFill>
                  <a:srgbClr val="000000"/>
                </a:solidFill>
                <a:latin typeface="Prompt Bold"/>
                <a:ea typeface="Prompt Bold"/>
                <a:cs typeface="Prompt Bold"/>
                <a:sym typeface="Prompt Bold"/>
              </a:rPr>
              <a:t>Química</a:t>
            </a:r>
          </a:p>
        </p:txBody>
      </p:sp>
      <p:sp>
        <p:nvSpPr>
          <p:cNvPr id="9" name="TextBox 9"/>
          <p:cNvSpPr txBox="1"/>
          <p:nvPr/>
        </p:nvSpPr>
        <p:spPr>
          <a:xfrm>
            <a:off x="9448800" y="6807885"/>
            <a:ext cx="7644334" cy="775202"/>
          </a:xfrm>
          <a:prstGeom prst="rect">
            <a:avLst/>
          </a:prstGeom>
        </p:spPr>
        <p:txBody>
          <a:bodyPr lIns="0" tIns="0" rIns="0" bIns="0" rtlCol="0" anchor="t">
            <a:noAutofit/>
          </a:bodyPr>
          <a:lstStyle/>
          <a:p>
            <a:pPr algn="ctr" rtl="0">
              <a:lnSpc>
                <a:spcPts val="6150"/>
              </a:lnSpc>
              <a:spcBef>
                <a:spcPct val="0"/>
              </a:spcBef>
            </a:pPr>
            <a:r>
              <a:rPr lang="es-419" sz="5100" b="1" i="0" u="none" strike="noStrike" dirty="0">
                <a:solidFill>
                  <a:srgbClr val="000000"/>
                </a:solidFill>
                <a:latin typeface="Prompt Bold"/>
                <a:ea typeface="Prompt Bold"/>
                <a:cs typeface="Prompt Bold"/>
                <a:sym typeface="Prompt Bold"/>
              </a:rPr>
              <a:t>Matemáticas universitarias</a:t>
            </a:r>
          </a:p>
        </p:txBody>
      </p:sp>
      <p:sp>
        <p:nvSpPr>
          <p:cNvPr id="10" name="TextBox 10"/>
          <p:cNvSpPr txBox="1"/>
          <p:nvPr/>
        </p:nvSpPr>
        <p:spPr>
          <a:xfrm>
            <a:off x="10298882" y="7832939"/>
            <a:ext cx="5835161" cy="775202"/>
          </a:xfrm>
          <a:prstGeom prst="rect">
            <a:avLst/>
          </a:prstGeom>
        </p:spPr>
        <p:txBody>
          <a:bodyPr lIns="0" tIns="0" rIns="0" bIns="0" rtlCol="0" anchor="t">
            <a:noAutofit/>
          </a:bodyPr>
          <a:lstStyle/>
          <a:p>
            <a:pPr algn="ctr" rtl="0">
              <a:lnSpc>
                <a:spcPts val="6150"/>
              </a:lnSpc>
              <a:spcBef>
                <a:spcPct val="0"/>
              </a:spcBef>
            </a:pPr>
            <a:r>
              <a:rPr lang="es-419" sz="5100" b="1" i="0" u="none" strike="noStrike" dirty="0">
                <a:solidFill>
                  <a:srgbClr val="000000"/>
                </a:solidFill>
                <a:latin typeface="Prompt Bold"/>
                <a:ea typeface="Prompt Bold"/>
                <a:cs typeface="Prompt Bold"/>
                <a:sym typeface="Prompt Bold"/>
              </a:rPr>
              <a:t>Informática</a:t>
            </a:r>
          </a:p>
        </p:txBody>
      </p:sp>
      <p:sp>
        <p:nvSpPr>
          <p:cNvPr id="11" name="TextBox 11"/>
          <p:cNvSpPr txBox="1"/>
          <p:nvPr/>
        </p:nvSpPr>
        <p:spPr>
          <a:xfrm>
            <a:off x="12170963" y="8981069"/>
            <a:ext cx="2293497" cy="775202"/>
          </a:xfrm>
          <a:prstGeom prst="rect">
            <a:avLst/>
          </a:prstGeom>
        </p:spPr>
        <p:txBody>
          <a:bodyPr lIns="0" tIns="0" rIns="0" bIns="0" rtlCol="0" anchor="t">
            <a:noAutofit/>
          </a:bodyPr>
          <a:lstStyle/>
          <a:p>
            <a:pPr algn="ctr" rtl="0">
              <a:lnSpc>
                <a:spcPts val="6150"/>
              </a:lnSpc>
              <a:spcBef>
                <a:spcPct val="0"/>
              </a:spcBef>
            </a:pPr>
            <a:r>
              <a:rPr lang="es-419" sz="5100" b="1" i="0" u="none" strike="noStrike">
                <a:solidFill>
                  <a:srgbClr val="000000"/>
                </a:solidFill>
                <a:latin typeface="Prompt Bold"/>
                <a:ea typeface="Prompt Bold"/>
                <a:cs typeface="Prompt Bold"/>
                <a:sym typeface="Prompt Bold"/>
              </a:rPr>
              <a:t>Inglés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D0CF"/>
        </a:solidFill>
        <a:effectLst/>
      </p:bgPr>
    </p:bg>
    <p:spTree>
      <p:nvGrpSpPr>
        <p:cNvPr id="1" name=""/>
        <p:cNvGrpSpPr/>
        <p:nvPr/>
      </p:nvGrpSpPr>
      <p:grpSpPr>
        <a:xfrm>
          <a:off x="0" y="0"/>
          <a:ext cx="0" cy="0"/>
          <a:chOff x="0" y="0"/>
          <a:chExt cx="0" cy="0"/>
        </a:xfrm>
      </p:grpSpPr>
      <p:sp>
        <p:nvSpPr>
          <p:cNvPr id="2" name="TextBox 2"/>
          <p:cNvSpPr txBox="1"/>
          <p:nvPr/>
        </p:nvSpPr>
        <p:spPr>
          <a:xfrm>
            <a:off x="3625379" y="405809"/>
            <a:ext cx="11037243" cy="1078231"/>
          </a:xfrm>
          <a:prstGeom prst="rect">
            <a:avLst/>
          </a:prstGeom>
        </p:spPr>
        <p:txBody>
          <a:bodyPr lIns="0" tIns="0" rIns="0" bIns="0" rtlCol="0" anchor="t">
            <a:noAutofit/>
          </a:bodyPr>
          <a:lstStyle/>
          <a:p>
            <a:pPr marL="0" lvl="0" indent="0" algn="ctr" rtl="0">
              <a:lnSpc>
                <a:spcPts val="8819"/>
              </a:lnSpc>
              <a:spcBef>
                <a:spcPct val="0"/>
              </a:spcBef>
            </a:pPr>
            <a:r>
              <a:rPr lang="es-419" sz="6200" b="1" i="0" u="sng" strike="noStrike">
                <a:solidFill>
                  <a:srgbClr val="000000"/>
                </a:solidFill>
                <a:latin typeface="Canva Sans Bold"/>
                <a:ea typeface="Canva Sans Bold"/>
                <a:cs typeface="Canva Sans Bold"/>
                <a:sym typeface="Canva Sans Bold"/>
              </a:rPr>
              <a:t>Consejos para el éxito educativo</a:t>
            </a:r>
          </a:p>
        </p:txBody>
      </p:sp>
      <p:sp>
        <p:nvSpPr>
          <p:cNvPr id="3" name="TextBox 3"/>
          <p:cNvSpPr txBox="1"/>
          <p:nvPr/>
        </p:nvSpPr>
        <p:spPr>
          <a:xfrm>
            <a:off x="644726" y="2045643"/>
            <a:ext cx="6221462" cy="704850"/>
          </a:xfrm>
          <a:prstGeom prst="rect">
            <a:avLst/>
          </a:prstGeom>
        </p:spPr>
        <p:txBody>
          <a:bodyPr lIns="0" tIns="0" rIns="0" bIns="0" rtlCol="0" anchor="t">
            <a:noAutofit/>
          </a:bodyPr>
          <a:lstStyle/>
          <a:p>
            <a:pPr marL="998577" lvl="1" indent="-499288" algn="ctr"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Leer antes de clase</a:t>
            </a:r>
          </a:p>
        </p:txBody>
      </p:sp>
      <p:sp>
        <p:nvSpPr>
          <p:cNvPr id="4" name="TextBox 4"/>
          <p:cNvSpPr txBox="1"/>
          <p:nvPr/>
        </p:nvSpPr>
        <p:spPr>
          <a:xfrm>
            <a:off x="8991600" y="1874214"/>
            <a:ext cx="7510016" cy="704850"/>
          </a:xfrm>
          <a:prstGeom prst="rect">
            <a:avLst/>
          </a:prstGeom>
        </p:spPr>
        <p:txBody>
          <a:bodyPr lIns="0" tIns="0" rIns="0" bIns="0" rtlCol="0" anchor="t">
            <a:noAutofit/>
          </a:bodyPr>
          <a:lstStyle/>
          <a:p>
            <a:pPr marL="998577" lvl="1" indent="-499288" algn="ctr"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Hacer preguntas en clase</a:t>
            </a:r>
          </a:p>
        </p:txBody>
      </p:sp>
      <p:sp>
        <p:nvSpPr>
          <p:cNvPr id="5" name="TextBox 5"/>
          <p:cNvSpPr txBox="1"/>
          <p:nvPr/>
        </p:nvSpPr>
        <p:spPr>
          <a:xfrm>
            <a:off x="644726" y="3093393"/>
            <a:ext cx="7369076" cy="704850"/>
          </a:xfrm>
          <a:prstGeom prst="rect">
            <a:avLst/>
          </a:prstGeom>
        </p:spPr>
        <p:txBody>
          <a:bodyPr lIns="0" tIns="0" rIns="0" bIns="0" rtlCol="0" anchor="t">
            <a:noAutofit/>
          </a:bodyPr>
          <a:lstStyle/>
          <a:p>
            <a:pPr marL="998577" lvl="1" indent="-499288" algn="ctr"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Tomar notas organizadas</a:t>
            </a:r>
          </a:p>
        </p:txBody>
      </p:sp>
      <p:sp>
        <p:nvSpPr>
          <p:cNvPr id="6" name="TextBox 6"/>
          <p:cNvSpPr txBox="1"/>
          <p:nvPr/>
        </p:nvSpPr>
        <p:spPr>
          <a:xfrm>
            <a:off x="9144000" y="2931489"/>
            <a:ext cx="8322419" cy="704850"/>
          </a:xfrm>
          <a:prstGeom prst="rect">
            <a:avLst/>
          </a:prstGeom>
        </p:spPr>
        <p:txBody>
          <a:bodyPr lIns="0" tIns="0" rIns="0" bIns="0" rtlCol="0" anchor="t">
            <a:noAutofit/>
          </a:bodyPr>
          <a:lstStyle/>
          <a:p>
            <a:pPr marL="998577" lvl="1" indent="-499288" algn="ctr"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Asistir a clase con regularidad</a:t>
            </a:r>
          </a:p>
        </p:txBody>
      </p:sp>
      <p:sp>
        <p:nvSpPr>
          <p:cNvPr id="7" name="TextBox 7"/>
          <p:cNvSpPr txBox="1"/>
          <p:nvPr/>
        </p:nvSpPr>
        <p:spPr>
          <a:xfrm>
            <a:off x="2388468" y="9010650"/>
            <a:ext cx="14070732" cy="781050"/>
          </a:xfrm>
          <a:prstGeom prst="rect">
            <a:avLst/>
          </a:prstGeom>
        </p:spPr>
        <p:txBody>
          <a:bodyPr lIns="0" tIns="0" rIns="0" bIns="0" rtlCol="0" anchor="t">
            <a:noAutofit/>
          </a:bodyPr>
          <a:lstStyle/>
          <a:p>
            <a:pPr marL="1106524" lvl="1" indent="-553262" algn="ctr" rtl="0">
              <a:lnSpc>
                <a:spcPts val="6150"/>
              </a:lnSpc>
              <a:buFont typeface="Arial"/>
              <a:buChar char="•"/>
            </a:pPr>
            <a:r>
              <a:rPr lang="es-419" sz="5100" b="1" i="0" u="none" strike="noStrike" dirty="0">
                <a:solidFill>
                  <a:srgbClr val="000000"/>
                </a:solidFill>
                <a:latin typeface="Prompt Bold"/>
                <a:ea typeface="Prompt Bold"/>
                <a:cs typeface="Prompt Bold"/>
                <a:sym typeface="Prompt Bold"/>
              </a:rPr>
              <a:t>Pedir consejos de estudio a los profesores</a:t>
            </a:r>
          </a:p>
        </p:txBody>
      </p:sp>
      <p:sp>
        <p:nvSpPr>
          <p:cNvPr id="8" name="TextBox 8"/>
          <p:cNvSpPr txBox="1"/>
          <p:nvPr/>
        </p:nvSpPr>
        <p:spPr>
          <a:xfrm>
            <a:off x="953932" y="5605885"/>
            <a:ext cx="8571068" cy="704850"/>
          </a:xfrm>
          <a:prstGeom prst="rect">
            <a:avLst/>
          </a:prstGeom>
        </p:spPr>
        <p:txBody>
          <a:bodyPr lIns="0" tIns="0" rIns="0" bIns="0" rtlCol="0" anchor="t">
            <a:noAutofit/>
          </a:bodyPr>
          <a:lstStyle/>
          <a:p>
            <a:pPr marL="998577" lvl="1" indent="-499288"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No acumular exámenes</a:t>
            </a:r>
          </a:p>
        </p:txBody>
      </p:sp>
      <p:sp>
        <p:nvSpPr>
          <p:cNvPr id="9" name="TextBox 9"/>
          <p:cNvSpPr txBox="1"/>
          <p:nvPr/>
        </p:nvSpPr>
        <p:spPr>
          <a:xfrm>
            <a:off x="9144000" y="4051049"/>
            <a:ext cx="8474819" cy="704850"/>
          </a:xfrm>
          <a:prstGeom prst="rect">
            <a:avLst/>
          </a:prstGeom>
        </p:spPr>
        <p:txBody>
          <a:bodyPr lIns="0" tIns="0" rIns="0" bIns="0" rtlCol="0" anchor="t">
            <a:noAutofit/>
          </a:bodyPr>
          <a:lstStyle/>
          <a:p>
            <a:pPr marL="998577" lvl="1" indent="-499288" algn="ctr"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Estudiar en bloques de 1 hora</a:t>
            </a:r>
          </a:p>
        </p:txBody>
      </p:sp>
      <p:sp>
        <p:nvSpPr>
          <p:cNvPr id="10" name="TextBox 10"/>
          <p:cNvSpPr txBox="1"/>
          <p:nvPr/>
        </p:nvSpPr>
        <p:spPr>
          <a:xfrm>
            <a:off x="942635" y="6346364"/>
            <a:ext cx="7275668" cy="704850"/>
          </a:xfrm>
          <a:prstGeom prst="rect">
            <a:avLst/>
          </a:prstGeom>
        </p:spPr>
        <p:txBody>
          <a:bodyPr lIns="0" tIns="0" rIns="0" bIns="0" rtlCol="0" anchor="t">
            <a:noAutofit/>
          </a:bodyPr>
          <a:lstStyle/>
          <a:p>
            <a:pPr marL="998577" lvl="1" indent="-499288"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Ponerse a prueba</a:t>
            </a:r>
          </a:p>
        </p:txBody>
      </p:sp>
      <p:sp>
        <p:nvSpPr>
          <p:cNvPr id="11" name="TextBox 11"/>
          <p:cNvSpPr txBox="1"/>
          <p:nvPr/>
        </p:nvSpPr>
        <p:spPr>
          <a:xfrm>
            <a:off x="9449179" y="6289424"/>
            <a:ext cx="8610221" cy="704850"/>
          </a:xfrm>
          <a:prstGeom prst="rect">
            <a:avLst/>
          </a:prstGeom>
        </p:spPr>
        <p:txBody>
          <a:bodyPr lIns="0" tIns="0" rIns="0" bIns="0" rtlCol="0" anchor="t">
            <a:noAutofit/>
          </a:bodyPr>
          <a:lstStyle/>
          <a:p>
            <a:pPr marL="998577" lvl="1" indent="-499288"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Dormir antes de los exámenes</a:t>
            </a:r>
          </a:p>
        </p:txBody>
      </p:sp>
      <p:sp>
        <p:nvSpPr>
          <p:cNvPr id="12" name="TextBox 12"/>
          <p:cNvSpPr txBox="1"/>
          <p:nvPr/>
        </p:nvSpPr>
        <p:spPr>
          <a:xfrm>
            <a:off x="942635" y="7527464"/>
            <a:ext cx="8277565" cy="1409700"/>
          </a:xfrm>
          <a:prstGeom prst="rect">
            <a:avLst/>
          </a:prstGeom>
        </p:spPr>
        <p:txBody>
          <a:bodyPr lIns="0" tIns="0" rIns="0" bIns="0" rtlCol="0" anchor="t">
            <a:noAutofit/>
          </a:bodyPr>
          <a:lstStyle/>
          <a:p>
            <a:pPr marL="998577" lvl="1" indent="-499288" rtl="0">
              <a:lnSpc>
                <a:spcPts val="5550"/>
              </a:lnSpc>
              <a:buFont typeface="Arial"/>
              <a:buChar char="•"/>
            </a:pPr>
            <a:r>
              <a:rPr lang="es-419" sz="4600" b="1" i="0" u="none" strike="noStrike">
                <a:solidFill>
                  <a:srgbClr val="000000"/>
                </a:solidFill>
                <a:latin typeface="Prompt Bold"/>
                <a:ea typeface="Prompt Bold"/>
                <a:cs typeface="Prompt Bold"/>
                <a:sym typeface="Prompt Bold"/>
              </a:rPr>
              <a:t>Respirar y relajarse durante los exámenes</a:t>
            </a:r>
          </a:p>
        </p:txBody>
      </p:sp>
      <p:sp>
        <p:nvSpPr>
          <p:cNvPr id="13" name="TextBox 13"/>
          <p:cNvSpPr txBox="1"/>
          <p:nvPr/>
        </p:nvSpPr>
        <p:spPr>
          <a:xfrm>
            <a:off x="9466114" y="7653558"/>
            <a:ext cx="8610221" cy="704850"/>
          </a:xfrm>
          <a:prstGeom prst="rect">
            <a:avLst/>
          </a:prstGeom>
        </p:spPr>
        <p:txBody>
          <a:bodyPr lIns="0" tIns="0" rIns="0" bIns="0" rtlCol="0" anchor="t">
            <a:noAutofit/>
          </a:bodyPr>
          <a:lstStyle/>
          <a:p>
            <a:pPr marL="998577" lvl="1" indent="-499288"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Utilizar la gestión del tiempo</a:t>
            </a:r>
          </a:p>
        </p:txBody>
      </p:sp>
      <p:sp>
        <p:nvSpPr>
          <p:cNvPr id="14" name="TextBox 14"/>
          <p:cNvSpPr txBox="1"/>
          <p:nvPr/>
        </p:nvSpPr>
        <p:spPr>
          <a:xfrm>
            <a:off x="903611" y="4198293"/>
            <a:ext cx="8276481" cy="704850"/>
          </a:xfrm>
          <a:prstGeom prst="rect">
            <a:avLst/>
          </a:prstGeom>
        </p:spPr>
        <p:txBody>
          <a:bodyPr lIns="0" tIns="0" rIns="0" bIns="0" rtlCol="0" anchor="t">
            <a:noAutofit/>
          </a:bodyPr>
          <a:lstStyle/>
          <a:p>
            <a:pPr marL="998577" lvl="1" indent="-499288"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Utilizar planificadores y establecer prioridades</a:t>
            </a:r>
          </a:p>
        </p:txBody>
      </p:sp>
      <p:sp>
        <p:nvSpPr>
          <p:cNvPr id="15" name="TextBox 15"/>
          <p:cNvSpPr txBox="1"/>
          <p:nvPr/>
        </p:nvSpPr>
        <p:spPr>
          <a:xfrm>
            <a:off x="9391749" y="5143500"/>
            <a:ext cx="7753251" cy="704850"/>
          </a:xfrm>
          <a:prstGeom prst="rect">
            <a:avLst/>
          </a:prstGeom>
        </p:spPr>
        <p:txBody>
          <a:bodyPr lIns="0" tIns="0" rIns="0" bIns="0" rtlCol="0" anchor="t">
            <a:noAutofit/>
          </a:bodyPr>
          <a:lstStyle/>
          <a:p>
            <a:pPr marL="998577" lvl="1" indent="-499288" rtl="0">
              <a:lnSpc>
                <a:spcPts val="5550"/>
              </a:lnSpc>
              <a:buFont typeface="Arial"/>
              <a:buChar char="•"/>
            </a:pPr>
            <a:r>
              <a:rPr lang="es-419" sz="4600" b="1" i="0" u="none" strike="noStrike" dirty="0">
                <a:solidFill>
                  <a:srgbClr val="000000"/>
                </a:solidFill>
                <a:latin typeface="Prompt Bold"/>
                <a:ea typeface="Prompt Bold"/>
                <a:cs typeface="Prompt Bold"/>
                <a:sym typeface="Prompt Bold"/>
              </a:rPr>
              <a:t>Encontrar un mentor</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76" t="-2254" r="-693" b="-5552"/>
            </a:stretch>
          </a:blipFill>
        </p:spPr>
        <p:txBody>
          <a:bodyPr>
            <a:noAutofit/>
          </a:bodyPr>
          <a:lstStyle/>
          <a:p>
            <a:endParaRPr/>
          </a:p>
        </p:txBody>
      </p:sp>
      <p:sp>
        <p:nvSpPr>
          <p:cNvPr id="3" name="Freeform 3"/>
          <p:cNvSpPr/>
          <p:nvPr/>
        </p:nvSpPr>
        <p:spPr>
          <a:xfrm>
            <a:off x="0" y="2993737"/>
            <a:ext cx="1318369" cy="1315971"/>
          </a:xfrm>
          <a:custGeom>
            <a:avLst/>
            <a:gdLst/>
            <a:ahLst/>
            <a:cxnLst/>
            <a:rect l="l" t="t" r="r" b="b"/>
            <a:pathLst>
              <a:path w="1318369" h="1315971">
                <a:moveTo>
                  <a:pt x="0" y="0"/>
                </a:moveTo>
                <a:lnTo>
                  <a:pt x="1318369" y="0"/>
                </a:lnTo>
                <a:lnTo>
                  <a:pt x="1318369" y="1315971"/>
                </a:lnTo>
                <a:lnTo>
                  <a:pt x="0" y="13159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5" name="Freeform 5"/>
          <p:cNvSpPr/>
          <p:nvPr/>
        </p:nvSpPr>
        <p:spPr>
          <a:xfrm>
            <a:off x="83134" y="6432166"/>
            <a:ext cx="1235234" cy="1232989"/>
          </a:xfrm>
          <a:custGeom>
            <a:avLst/>
            <a:gdLst/>
            <a:ahLst/>
            <a:cxnLst/>
            <a:rect l="l" t="t" r="r" b="b"/>
            <a:pathLst>
              <a:path w="1235234" h="1232989">
                <a:moveTo>
                  <a:pt x="0" y="0"/>
                </a:moveTo>
                <a:lnTo>
                  <a:pt x="1235235" y="0"/>
                </a:lnTo>
                <a:lnTo>
                  <a:pt x="1235235" y="1232989"/>
                </a:lnTo>
                <a:lnTo>
                  <a:pt x="0" y="1232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noAutofit/>
          </a:bodyPr>
          <a:lstStyle/>
          <a:p>
            <a:endParaRPr/>
          </a:p>
        </p:txBody>
      </p:sp>
      <p:sp>
        <p:nvSpPr>
          <p:cNvPr id="6" name="TextBox 6"/>
          <p:cNvSpPr txBox="1"/>
          <p:nvPr/>
        </p:nvSpPr>
        <p:spPr>
          <a:xfrm>
            <a:off x="1166743" y="3329360"/>
            <a:ext cx="14246482" cy="2423740"/>
          </a:xfrm>
          <a:prstGeom prst="rect">
            <a:avLst/>
          </a:prstGeom>
        </p:spPr>
        <p:txBody>
          <a:bodyPr lIns="0" tIns="0" rIns="0" bIns="0" rtlCol="0" anchor="t">
            <a:noAutofit/>
          </a:bodyPr>
          <a:lstStyle/>
          <a:p>
            <a:pPr rtl="0">
              <a:lnSpc>
                <a:spcPts val="6270"/>
              </a:lnSpc>
              <a:spcBef>
                <a:spcPct val="0"/>
              </a:spcBef>
            </a:pPr>
            <a:r>
              <a:rPr lang="es-419" sz="5200" b="1" i="0" strike="noStrike" dirty="0">
                <a:solidFill>
                  <a:srgbClr val="000000"/>
                </a:solidFill>
                <a:latin typeface="Arial" panose="020B0604020202020204" pitchFamily="34" charset="0"/>
                <a:ea typeface="Prompt Bold"/>
                <a:cs typeface="Arial" panose="020B0604020202020204" pitchFamily="34" charset="0"/>
                <a:sym typeface="Prompt Bold"/>
              </a:rPr>
              <a:t>  </a:t>
            </a:r>
            <a:r>
              <a:rPr lang="es-419" sz="5200" b="1" i="0" u="sng" strike="noStrike" dirty="0">
                <a:solidFill>
                  <a:srgbClr val="000000"/>
                </a:solidFill>
                <a:latin typeface="Arial" panose="020B0604020202020204" pitchFamily="34" charset="0"/>
                <a:ea typeface="Prompt Bold"/>
                <a:cs typeface="Arial" panose="020B0604020202020204" pitchFamily="34" charset="0"/>
                <a:sym typeface="Prompt Bold"/>
              </a:rPr>
              <a:t>National Health Services Corps</a:t>
            </a:r>
            <a:r>
              <a:rPr lang="es-419" sz="5200" b="1" i="0" u="none" strike="noStrike" dirty="0">
                <a:solidFill>
                  <a:srgbClr val="000000"/>
                </a:solidFill>
                <a:latin typeface="Arial" panose="020B0604020202020204" pitchFamily="34" charset="0"/>
                <a:ea typeface="Prompt Bold"/>
                <a:cs typeface="Arial" panose="020B0604020202020204" pitchFamily="34" charset="0"/>
                <a:sym typeface="Prompt Bold"/>
              </a:rPr>
              <a:t>- </a:t>
            </a:r>
            <a:r>
              <a:rPr lang="es-419" sz="5200" b="0" i="0" u="none" strike="noStrike" dirty="0">
                <a:solidFill>
                  <a:srgbClr val="000000"/>
                </a:solidFill>
                <a:latin typeface="Arial" panose="020B0604020202020204" pitchFamily="34" charset="0"/>
                <a:ea typeface="Prompt"/>
                <a:cs typeface="Arial" panose="020B0604020202020204" pitchFamily="34" charset="0"/>
                <a:sym typeface="Prompt"/>
              </a:rPr>
              <a:t>Programa federal para PA que ejercen la atención primaria en comunidades desatendidas</a:t>
            </a:r>
            <a:r>
              <a:rPr lang="es-419" sz="5200" b="0" i="0" u="none" strike="noStrike" dirty="0">
                <a:solidFill>
                  <a:srgbClr val="000000"/>
                </a:solidFill>
                <a:latin typeface="Prompt"/>
                <a:ea typeface="Prompt"/>
                <a:cs typeface="Prompt"/>
                <a:sym typeface="Prompt"/>
              </a:rPr>
              <a:t>.</a:t>
            </a:r>
          </a:p>
        </p:txBody>
      </p:sp>
      <p:sp>
        <p:nvSpPr>
          <p:cNvPr id="9" name="TextBox 9"/>
          <p:cNvSpPr txBox="1"/>
          <p:nvPr/>
        </p:nvSpPr>
        <p:spPr>
          <a:xfrm>
            <a:off x="1413122" y="6457950"/>
            <a:ext cx="15856479" cy="2114550"/>
          </a:xfrm>
          <a:prstGeom prst="rect">
            <a:avLst/>
          </a:prstGeom>
        </p:spPr>
        <p:txBody>
          <a:bodyPr lIns="0" tIns="0" rIns="0" bIns="0" rtlCol="0" anchor="t">
            <a:noAutofit/>
          </a:bodyPr>
          <a:lstStyle/>
          <a:p>
            <a:pPr algn="l" rtl="0">
              <a:lnSpc>
                <a:spcPts val="5550"/>
              </a:lnSpc>
              <a:spcBef>
                <a:spcPct val="0"/>
              </a:spcBef>
            </a:pPr>
            <a:r>
              <a:rPr lang="es-419" sz="4600" b="1" i="0" u="sng" strike="noStrike" dirty="0">
                <a:solidFill>
                  <a:srgbClr val="000000"/>
                </a:solidFill>
                <a:latin typeface="Arial" panose="020B0604020202020204" pitchFamily="34" charset="0"/>
                <a:ea typeface="Prompt Bold"/>
                <a:cs typeface="Arial" panose="020B0604020202020204" pitchFamily="34" charset="0"/>
                <a:sym typeface="Prompt Bold"/>
              </a:rPr>
              <a:t>El Departamento de Asuntos de los Veteranos de EE. UU.</a:t>
            </a:r>
            <a:r>
              <a:rPr lang="es-419" sz="4600" b="1" i="0" u="none" strike="noStrike" dirty="0">
                <a:solidFill>
                  <a:srgbClr val="000000"/>
                </a:solidFill>
                <a:latin typeface="Arial" panose="020B0604020202020204" pitchFamily="34" charset="0"/>
                <a:ea typeface="Prompt Bold"/>
                <a:cs typeface="Arial" panose="020B0604020202020204" pitchFamily="34" charset="0"/>
                <a:sym typeface="Prompt Bold"/>
              </a:rPr>
              <a:t> - </a:t>
            </a:r>
            <a:r>
              <a:rPr lang="es-419" sz="4600" b="0" i="0" u="none" strike="noStrike" dirty="0">
                <a:solidFill>
                  <a:srgbClr val="000000"/>
                </a:solidFill>
                <a:latin typeface="Arial" panose="020B0604020202020204" pitchFamily="34" charset="0"/>
                <a:ea typeface="Prompt"/>
                <a:cs typeface="Arial" panose="020B0604020202020204" pitchFamily="34" charset="0"/>
                <a:sym typeface="Prompt"/>
              </a:rPr>
              <a:t>Ofrece el programa de becas para profesionales de la salud a estudiantes que reciben educación/formación en servicios de atención médica.</a:t>
            </a:r>
          </a:p>
        </p:txBody>
      </p:sp>
      <p:sp>
        <p:nvSpPr>
          <p:cNvPr id="11" name="Freeform 11"/>
          <p:cNvSpPr/>
          <p:nvPr/>
        </p:nvSpPr>
        <p:spPr>
          <a:xfrm rot="3611599">
            <a:off x="13196688" y="174305"/>
            <a:ext cx="4433076" cy="2079516"/>
          </a:xfrm>
          <a:custGeom>
            <a:avLst/>
            <a:gdLst/>
            <a:ahLst/>
            <a:cxnLst/>
            <a:rect l="l" t="t" r="r" b="b"/>
            <a:pathLst>
              <a:path w="4433076" h="2079516">
                <a:moveTo>
                  <a:pt x="0" y="0"/>
                </a:moveTo>
                <a:lnTo>
                  <a:pt x="4433076" y="0"/>
                </a:lnTo>
                <a:lnTo>
                  <a:pt x="4433076" y="2079516"/>
                </a:lnTo>
                <a:lnTo>
                  <a:pt x="0" y="2079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
        <p:nvSpPr>
          <p:cNvPr id="12" name="TextBox 12"/>
          <p:cNvSpPr txBox="1"/>
          <p:nvPr/>
        </p:nvSpPr>
        <p:spPr>
          <a:xfrm>
            <a:off x="2131059" y="727220"/>
            <a:ext cx="13641135" cy="1219200"/>
          </a:xfrm>
          <a:prstGeom prst="rect">
            <a:avLst/>
          </a:prstGeom>
        </p:spPr>
        <p:txBody>
          <a:bodyPr lIns="0" tIns="0" rIns="0" bIns="0" rtlCol="0" anchor="t">
            <a:noAutofit/>
          </a:bodyPr>
          <a:lstStyle/>
          <a:p>
            <a:pPr algn="l" rtl="0">
              <a:lnSpc>
                <a:spcPts val="9600"/>
              </a:lnSpc>
            </a:pPr>
            <a:r>
              <a:rPr lang="es-419" sz="8000" b="1" i="0" u="none" strike="noStrike" dirty="0">
                <a:solidFill>
                  <a:srgbClr val="000000"/>
                </a:solidFill>
                <a:latin typeface="Prompt Bold"/>
                <a:ea typeface="Prompt Bold"/>
                <a:cs typeface="Prompt Bold"/>
                <a:sym typeface="Prompt Bold"/>
              </a:rPr>
              <a:t>Pagar los estudios de PA</a:t>
            </a:r>
          </a:p>
        </p:txBody>
      </p:sp>
      <p:sp>
        <p:nvSpPr>
          <p:cNvPr id="13" name="TextBox 13"/>
          <p:cNvSpPr txBox="1"/>
          <p:nvPr/>
        </p:nvSpPr>
        <p:spPr>
          <a:xfrm>
            <a:off x="83134" y="3015349"/>
            <a:ext cx="1152100" cy="1091772"/>
          </a:xfrm>
          <a:prstGeom prst="rect">
            <a:avLst/>
          </a:prstGeom>
        </p:spPr>
        <p:txBody>
          <a:bodyPr lIns="0" tIns="0" rIns="0" bIns="0" rtlCol="0" anchor="t">
            <a:noAutofit/>
          </a:bodyPr>
          <a:lstStyle/>
          <a:p>
            <a:pPr algn="ctr" rtl="0">
              <a:lnSpc>
                <a:spcPts val="8366"/>
              </a:lnSpc>
            </a:pPr>
            <a:r>
              <a:rPr lang="es-419" sz="5900" b="0" i="0" u="none" strike="noStrike">
                <a:solidFill>
                  <a:srgbClr val="FFFFFF"/>
                </a:solidFill>
                <a:latin typeface="Bryndan Write"/>
                <a:ea typeface="Bryndan Write"/>
                <a:cs typeface="Bryndan Write"/>
                <a:sym typeface="Bryndan Write"/>
              </a:rPr>
              <a:t>1</a:t>
            </a:r>
          </a:p>
        </p:txBody>
      </p:sp>
      <p:sp>
        <p:nvSpPr>
          <p:cNvPr id="14" name="TextBox 14"/>
          <p:cNvSpPr txBox="1"/>
          <p:nvPr/>
        </p:nvSpPr>
        <p:spPr>
          <a:xfrm>
            <a:off x="193170" y="6530786"/>
            <a:ext cx="1046913" cy="860428"/>
          </a:xfrm>
          <a:prstGeom prst="rect">
            <a:avLst/>
          </a:prstGeom>
        </p:spPr>
        <p:txBody>
          <a:bodyPr wrap="square" lIns="0" tIns="0" rIns="0" bIns="0" rtlCol="0" anchor="t">
            <a:noAutofit/>
          </a:bodyPr>
          <a:lstStyle/>
          <a:p>
            <a:pPr algn="ctr" rtl="0">
              <a:lnSpc>
                <a:spcPts val="7372"/>
              </a:lnSpc>
            </a:pPr>
            <a:r>
              <a:rPr lang="es-419" sz="5200" b="0" i="0" u="none" strike="noStrike">
                <a:solidFill>
                  <a:srgbClr val="FFFFFF"/>
                </a:solidFill>
                <a:latin typeface="Bryndan Write"/>
                <a:ea typeface="Bryndan Write"/>
                <a:cs typeface="Bryndan Write"/>
                <a:sym typeface="Bryndan Write"/>
              </a:rPr>
              <a:t>2</a:t>
            </a:r>
          </a:p>
        </p:txBody>
      </p:sp>
      <p:sp>
        <p:nvSpPr>
          <p:cNvPr id="15" name="Freeform 15"/>
          <p:cNvSpPr/>
          <p:nvPr/>
        </p:nvSpPr>
        <p:spPr>
          <a:xfrm rot="3611599">
            <a:off x="13882412" y="90811"/>
            <a:ext cx="4433076" cy="2079516"/>
          </a:xfrm>
          <a:custGeom>
            <a:avLst/>
            <a:gdLst/>
            <a:ahLst/>
            <a:cxnLst/>
            <a:rect l="l" t="t" r="r" b="b"/>
            <a:pathLst>
              <a:path w="4433076" h="2079516">
                <a:moveTo>
                  <a:pt x="0" y="0"/>
                </a:moveTo>
                <a:lnTo>
                  <a:pt x="4433077" y="0"/>
                </a:lnTo>
                <a:lnTo>
                  <a:pt x="4433077" y="2079516"/>
                </a:lnTo>
                <a:lnTo>
                  <a:pt x="0" y="2079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
        <p:nvSpPr>
          <p:cNvPr id="16" name="Freeform 16"/>
          <p:cNvSpPr/>
          <p:nvPr/>
        </p:nvSpPr>
        <p:spPr>
          <a:xfrm rot="6590805">
            <a:off x="14630178" y="361972"/>
            <a:ext cx="4433076" cy="2079516"/>
          </a:xfrm>
          <a:custGeom>
            <a:avLst/>
            <a:gdLst/>
            <a:ahLst/>
            <a:cxnLst/>
            <a:rect l="l" t="t" r="r" b="b"/>
            <a:pathLst>
              <a:path w="4433076" h="2079516">
                <a:moveTo>
                  <a:pt x="0" y="0"/>
                </a:moveTo>
                <a:lnTo>
                  <a:pt x="4433076" y="0"/>
                </a:lnTo>
                <a:lnTo>
                  <a:pt x="4433076" y="2079516"/>
                </a:lnTo>
                <a:lnTo>
                  <a:pt x="0" y="2079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76" t="-2254" r="-693" b="-5552"/>
            </a:stretch>
          </a:blipFill>
        </p:spPr>
        <p:txBody>
          <a:bodyPr>
            <a:noAutofit/>
          </a:bodyPr>
          <a:lstStyle/>
          <a:p>
            <a:endParaRPr/>
          </a:p>
        </p:txBody>
      </p:sp>
      <p:sp>
        <p:nvSpPr>
          <p:cNvPr id="3" name="Freeform 3"/>
          <p:cNvSpPr/>
          <p:nvPr/>
        </p:nvSpPr>
        <p:spPr>
          <a:xfrm>
            <a:off x="0" y="2993737"/>
            <a:ext cx="1318369" cy="1315971"/>
          </a:xfrm>
          <a:custGeom>
            <a:avLst/>
            <a:gdLst/>
            <a:ahLst/>
            <a:cxnLst/>
            <a:rect l="l" t="t" r="r" b="b"/>
            <a:pathLst>
              <a:path w="1318369" h="1315971">
                <a:moveTo>
                  <a:pt x="0" y="0"/>
                </a:moveTo>
                <a:lnTo>
                  <a:pt x="1318369" y="0"/>
                </a:lnTo>
                <a:lnTo>
                  <a:pt x="1318369" y="1315971"/>
                </a:lnTo>
                <a:lnTo>
                  <a:pt x="0" y="13159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4" name="Freeform 4"/>
          <p:cNvSpPr/>
          <p:nvPr/>
        </p:nvSpPr>
        <p:spPr>
          <a:xfrm>
            <a:off x="0" y="7073837"/>
            <a:ext cx="1235234" cy="1232989"/>
          </a:xfrm>
          <a:custGeom>
            <a:avLst/>
            <a:gdLst/>
            <a:ahLst/>
            <a:cxnLst/>
            <a:rect l="l" t="t" r="r" b="b"/>
            <a:pathLst>
              <a:path w="1235234" h="1232989">
                <a:moveTo>
                  <a:pt x="0" y="0"/>
                </a:moveTo>
                <a:lnTo>
                  <a:pt x="1235234" y="0"/>
                </a:lnTo>
                <a:lnTo>
                  <a:pt x="1235234" y="1232989"/>
                </a:lnTo>
                <a:lnTo>
                  <a:pt x="0" y="1232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noAutofit/>
          </a:bodyPr>
          <a:lstStyle/>
          <a:p>
            <a:endParaRPr/>
          </a:p>
        </p:txBody>
      </p:sp>
      <p:sp>
        <p:nvSpPr>
          <p:cNvPr id="5" name="TextBox 5"/>
          <p:cNvSpPr txBox="1"/>
          <p:nvPr/>
        </p:nvSpPr>
        <p:spPr>
          <a:xfrm>
            <a:off x="1318368" y="7048500"/>
            <a:ext cx="15750431" cy="2872581"/>
          </a:xfrm>
          <a:prstGeom prst="rect">
            <a:avLst/>
          </a:prstGeom>
        </p:spPr>
        <p:txBody>
          <a:bodyPr lIns="0" tIns="0" rIns="0" bIns="0" rtlCol="0" anchor="t">
            <a:noAutofit/>
          </a:bodyPr>
          <a:lstStyle/>
          <a:p>
            <a:pPr rtl="0">
              <a:lnSpc>
                <a:spcPts val="5550"/>
              </a:lnSpc>
              <a:spcBef>
                <a:spcPct val="0"/>
              </a:spcBef>
            </a:pPr>
            <a:r>
              <a:rPr lang="es-419" sz="4600" b="1" i="0" u="sng" strike="noStrike" dirty="0">
                <a:solidFill>
                  <a:srgbClr val="000000"/>
                </a:solidFill>
                <a:latin typeface="Arial" panose="020B0604020202020204" pitchFamily="34" charset="0"/>
                <a:ea typeface="Prompt Bold"/>
                <a:cs typeface="Arial" panose="020B0604020202020204" pitchFamily="34" charset="0"/>
                <a:sym typeface="Prompt Bold"/>
              </a:rPr>
              <a:t>Indian Health Service (IHS)</a:t>
            </a:r>
            <a:r>
              <a:rPr lang="es-419" sz="4600" b="1" i="0" u="none" strike="noStrike" dirty="0">
                <a:solidFill>
                  <a:srgbClr val="000000"/>
                </a:solidFill>
                <a:latin typeface="Arial" panose="020B0604020202020204" pitchFamily="34" charset="0"/>
                <a:ea typeface="Prompt Bold"/>
                <a:cs typeface="Arial" panose="020B0604020202020204" pitchFamily="34" charset="0"/>
                <a:sym typeface="Prompt Bold"/>
              </a:rPr>
              <a:t>: </a:t>
            </a:r>
            <a:r>
              <a:rPr lang="es-419" sz="4600" b="0" i="0" u="none" strike="noStrike" dirty="0">
                <a:solidFill>
                  <a:srgbClr val="000000"/>
                </a:solidFill>
                <a:latin typeface="Arial" panose="020B0604020202020204" pitchFamily="34" charset="0"/>
                <a:ea typeface="Prompt"/>
                <a:cs typeface="Arial" panose="020B0604020202020204" pitchFamily="34" charset="0"/>
                <a:sym typeface="Prompt"/>
              </a:rPr>
              <a:t>programa nacional de devolución de préstamos con el objetivo de colocar a profesionales médicos, incluidos los PA, en centros de salud del IHS durante un mínimo de 2 años. </a:t>
            </a:r>
          </a:p>
        </p:txBody>
      </p:sp>
      <p:sp>
        <p:nvSpPr>
          <p:cNvPr id="8" name="Freeform 8"/>
          <p:cNvSpPr/>
          <p:nvPr/>
        </p:nvSpPr>
        <p:spPr>
          <a:xfrm rot="3611599">
            <a:off x="13196688" y="174305"/>
            <a:ext cx="4433076" cy="2079516"/>
          </a:xfrm>
          <a:custGeom>
            <a:avLst/>
            <a:gdLst/>
            <a:ahLst/>
            <a:cxnLst/>
            <a:rect l="l" t="t" r="r" b="b"/>
            <a:pathLst>
              <a:path w="4433076" h="2079516">
                <a:moveTo>
                  <a:pt x="0" y="0"/>
                </a:moveTo>
                <a:lnTo>
                  <a:pt x="4433076" y="0"/>
                </a:lnTo>
                <a:lnTo>
                  <a:pt x="4433076" y="2079516"/>
                </a:lnTo>
                <a:lnTo>
                  <a:pt x="0" y="2079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
        <p:nvSpPr>
          <p:cNvPr id="9" name="TextBox 9"/>
          <p:cNvSpPr txBox="1"/>
          <p:nvPr/>
        </p:nvSpPr>
        <p:spPr>
          <a:xfrm>
            <a:off x="2131059" y="727220"/>
            <a:ext cx="13641135" cy="1219200"/>
          </a:xfrm>
          <a:prstGeom prst="rect">
            <a:avLst/>
          </a:prstGeom>
        </p:spPr>
        <p:txBody>
          <a:bodyPr lIns="0" tIns="0" rIns="0" bIns="0" rtlCol="0" anchor="t">
            <a:noAutofit/>
          </a:bodyPr>
          <a:lstStyle/>
          <a:p>
            <a:pPr algn="l" rtl="0">
              <a:lnSpc>
                <a:spcPts val="9600"/>
              </a:lnSpc>
            </a:pPr>
            <a:r>
              <a:rPr lang="es-419" sz="8000" b="1" i="0" u="none" strike="noStrike" dirty="0">
                <a:solidFill>
                  <a:srgbClr val="000000"/>
                </a:solidFill>
                <a:latin typeface="Prompt Bold"/>
                <a:ea typeface="Prompt Bold"/>
                <a:cs typeface="Prompt Bold"/>
                <a:sym typeface="Prompt Bold"/>
              </a:rPr>
              <a:t>Pagar los estudios de PA</a:t>
            </a:r>
          </a:p>
        </p:txBody>
      </p:sp>
      <p:sp>
        <p:nvSpPr>
          <p:cNvPr id="10" name="TextBox 10"/>
          <p:cNvSpPr txBox="1"/>
          <p:nvPr/>
        </p:nvSpPr>
        <p:spPr>
          <a:xfrm>
            <a:off x="83134" y="7075124"/>
            <a:ext cx="1078017" cy="976614"/>
          </a:xfrm>
          <a:prstGeom prst="rect">
            <a:avLst/>
          </a:prstGeom>
        </p:spPr>
        <p:txBody>
          <a:bodyPr wrap="square" lIns="0" tIns="0" rIns="0" bIns="0" rtlCol="0" anchor="t">
            <a:noAutofit/>
          </a:bodyPr>
          <a:lstStyle/>
          <a:p>
            <a:pPr algn="ctr" rtl="0">
              <a:lnSpc>
                <a:spcPts val="8366"/>
              </a:lnSpc>
            </a:pPr>
            <a:r>
              <a:rPr lang="es-419" sz="5900" b="0" i="0" u="none" strike="noStrike">
                <a:solidFill>
                  <a:srgbClr val="FFFFFF"/>
                </a:solidFill>
                <a:latin typeface="Bryndan Write"/>
                <a:ea typeface="Bryndan Write"/>
                <a:cs typeface="Bryndan Write"/>
                <a:sym typeface="Bryndan Write"/>
              </a:rPr>
              <a:t>4</a:t>
            </a:r>
          </a:p>
        </p:txBody>
      </p:sp>
      <p:sp>
        <p:nvSpPr>
          <p:cNvPr id="11" name="Freeform 11"/>
          <p:cNvSpPr/>
          <p:nvPr/>
        </p:nvSpPr>
        <p:spPr>
          <a:xfrm rot="3611599">
            <a:off x="13882412" y="90811"/>
            <a:ext cx="4433076" cy="2079516"/>
          </a:xfrm>
          <a:custGeom>
            <a:avLst/>
            <a:gdLst/>
            <a:ahLst/>
            <a:cxnLst/>
            <a:rect l="l" t="t" r="r" b="b"/>
            <a:pathLst>
              <a:path w="4433076" h="2079516">
                <a:moveTo>
                  <a:pt x="0" y="0"/>
                </a:moveTo>
                <a:lnTo>
                  <a:pt x="4433077" y="0"/>
                </a:lnTo>
                <a:lnTo>
                  <a:pt x="4433077" y="2079516"/>
                </a:lnTo>
                <a:lnTo>
                  <a:pt x="0" y="2079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
        <p:nvSpPr>
          <p:cNvPr id="12" name="Freeform 12"/>
          <p:cNvSpPr/>
          <p:nvPr/>
        </p:nvSpPr>
        <p:spPr>
          <a:xfrm rot="6590805">
            <a:off x="14630178" y="361972"/>
            <a:ext cx="4433076" cy="2079516"/>
          </a:xfrm>
          <a:custGeom>
            <a:avLst/>
            <a:gdLst/>
            <a:ahLst/>
            <a:cxnLst/>
            <a:rect l="l" t="t" r="r" b="b"/>
            <a:pathLst>
              <a:path w="4433076" h="2079516">
                <a:moveTo>
                  <a:pt x="0" y="0"/>
                </a:moveTo>
                <a:lnTo>
                  <a:pt x="4433076" y="0"/>
                </a:lnTo>
                <a:lnTo>
                  <a:pt x="4433076" y="2079516"/>
                </a:lnTo>
                <a:lnTo>
                  <a:pt x="0" y="2079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
        <p:nvSpPr>
          <p:cNvPr id="13" name="TextBox 13"/>
          <p:cNvSpPr txBox="1"/>
          <p:nvPr/>
        </p:nvSpPr>
        <p:spPr>
          <a:xfrm>
            <a:off x="1413122" y="3238500"/>
            <a:ext cx="14949170" cy="2114550"/>
          </a:xfrm>
          <a:prstGeom prst="rect">
            <a:avLst/>
          </a:prstGeom>
        </p:spPr>
        <p:txBody>
          <a:bodyPr lIns="0" tIns="0" rIns="0" bIns="0" rtlCol="0" anchor="t">
            <a:noAutofit/>
          </a:bodyPr>
          <a:lstStyle/>
          <a:p>
            <a:pPr algn="l" rtl="0">
              <a:lnSpc>
                <a:spcPts val="5550"/>
              </a:lnSpc>
              <a:spcBef>
                <a:spcPct val="0"/>
              </a:spcBef>
            </a:pPr>
            <a:r>
              <a:rPr lang="es-419" sz="4600" b="1" i="0" u="sng" strike="noStrike" dirty="0">
                <a:solidFill>
                  <a:srgbClr val="000000"/>
                </a:solidFill>
                <a:latin typeface="Arial" panose="020B0604020202020204" pitchFamily="34" charset="0"/>
                <a:ea typeface="Prompt Bold"/>
                <a:cs typeface="Arial" panose="020B0604020202020204" pitchFamily="34" charset="0"/>
                <a:sym typeface="Prompt Bold"/>
              </a:rPr>
              <a:t>AmeriCorps</a:t>
            </a:r>
            <a:r>
              <a:rPr lang="es-419" sz="4600" b="1" i="0" strike="noStrike" dirty="0">
                <a:solidFill>
                  <a:srgbClr val="000000"/>
                </a:solidFill>
                <a:latin typeface="Arial" panose="020B0604020202020204" pitchFamily="34" charset="0"/>
                <a:ea typeface="Prompt Bold"/>
                <a:cs typeface="Arial" panose="020B0604020202020204" pitchFamily="34" charset="0"/>
                <a:sym typeface="Prompt Bold"/>
              </a:rPr>
              <a:t>:</a:t>
            </a:r>
            <a:r>
              <a:rPr lang="es-419" sz="4600" b="1" i="0" u="none" strike="noStrike" dirty="0">
                <a:solidFill>
                  <a:srgbClr val="000000"/>
                </a:solidFill>
                <a:latin typeface="Arial" panose="020B0604020202020204" pitchFamily="34" charset="0"/>
                <a:ea typeface="Prompt Bold"/>
                <a:cs typeface="Arial" panose="020B0604020202020204" pitchFamily="34" charset="0"/>
                <a:sym typeface="Prompt Bold"/>
              </a:rPr>
              <a:t> </a:t>
            </a:r>
            <a:r>
              <a:rPr lang="es-419" sz="4600" b="0" i="0" u="none" strike="noStrike" dirty="0">
                <a:solidFill>
                  <a:srgbClr val="000000"/>
                </a:solidFill>
                <a:latin typeface="Arial" panose="020B0604020202020204" pitchFamily="34" charset="0"/>
                <a:ea typeface="Prompt"/>
                <a:cs typeface="Arial" panose="020B0604020202020204" pitchFamily="34" charset="0"/>
                <a:sym typeface="Prompt"/>
              </a:rPr>
              <a:t>ayuda a pagar los préstamos para estudios a cambio de un año de servicio en determinadas zonas de Estados Unidos</a:t>
            </a:r>
            <a:r>
              <a:rPr lang="es-419" sz="4600" b="1" i="0" u="none" strike="noStrike" dirty="0">
                <a:solidFill>
                  <a:srgbClr val="000000"/>
                </a:solidFill>
                <a:latin typeface="Arial" panose="020B0604020202020204" pitchFamily="34" charset="0"/>
                <a:ea typeface="Prompt Bold"/>
                <a:cs typeface="Arial" panose="020B0604020202020204" pitchFamily="34" charset="0"/>
                <a:sym typeface="Prompt Bold"/>
              </a:rPr>
              <a:t>.</a:t>
            </a:r>
          </a:p>
        </p:txBody>
      </p:sp>
      <p:sp>
        <p:nvSpPr>
          <p:cNvPr id="14" name="TextBox 14"/>
          <p:cNvSpPr txBox="1"/>
          <p:nvPr/>
        </p:nvSpPr>
        <p:spPr>
          <a:xfrm>
            <a:off x="157217" y="3081334"/>
            <a:ext cx="1078017" cy="976614"/>
          </a:xfrm>
          <a:prstGeom prst="rect">
            <a:avLst/>
          </a:prstGeom>
        </p:spPr>
        <p:txBody>
          <a:bodyPr wrap="square" lIns="0" tIns="0" rIns="0" bIns="0" rtlCol="0" anchor="t">
            <a:noAutofit/>
          </a:bodyPr>
          <a:lstStyle/>
          <a:p>
            <a:pPr algn="ctr" rtl="0">
              <a:lnSpc>
                <a:spcPts val="8366"/>
              </a:lnSpc>
            </a:pPr>
            <a:r>
              <a:rPr lang="es-419" sz="5900" b="0" i="0" u="none" strike="noStrike">
                <a:solidFill>
                  <a:srgbClr val="FFFFFF"/>
                </a:solidFill>
                <a:latin typeface="Bryndan Write"/>
                <a:ea typeface="Bryndan Write"/>
                <a:cs typeface="Bryndan Write"/>
                <a:sym typeface="Bryndan Write"/>
              </a:rPr>
              <a:t>3</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AD1DB"/>
        </a:solidFill>
        <a:effectLst/>
      </p:bgPr>
    </p:bg>
    <p:spTree>
      <p:nvGrpSpPr>
        <p:cNvPr id="1" name=""/>
        <p:cNvGrpSpPr/>
        <p:nvPr/>
      </p:nvGrpSpPr>
      <p:grpSpPr>
        <a:xfrm>
          <a:off x="0" y="0"/>
          <a:ext cx="0" cy="0"/>
          <a:chOff x="0" y="0"/>
          <a:chExt cx="0" cy="0"/>
        </a:xfrm>
      </p:grpSpPr>
      <p:sp>
        <p:nvSpPr>
          <p:cNvPr id="2" name="Freeform 2"/>
          <p:cNvSpPr/>
          <p:nvPr/>
        </p:nvSpPr>
        <p:spPr>
          <a:xfrm>
            <a:off x="0" y="0"/>
            <a:ext cx="5832835" cy="4114800"/>
          </a:xfrm>
          <a:custGeom>
            <a:avLst/>
            <a:gdLst/>
            <a:ahLst/>
            <a:cxnLst/>
            <a:rect l="l" t="t" r="r" b="b"/>
            <a:pathLst>
              <a:path w="5832835" h="4114800">
                <a:moveTo>
                  <a:pt x="0" y="0"/>
                </a:moveTo>
                <a:lnTo>
                  <a:pt x="5832835" y="0"/>
                </a:lnTo>
                <a:lnTo>
                  <a:pt x="58328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3" name="Freeform 3"/>
          <p:cNvSpPr/>
          <p:nvPr/>
        </p:nvSpPr>
        <p:spPr>
          <a:xfrm>
            <a:off x="12309959" y="0"/>
            <a:ext cx="5832835" cy="4114800"/>
          </a:xfrm>
          <a:custGeom>
            <a:avLst/>
            <a:gdLst/>
            <a:ahLst/>
            <a:cxnLst/>
            <a:rect l="l" t="t" r="r" b="b"/>
            <a:pathLst>
              <a:path w="5832835" h="4114800">
                <a:moveTo>
                  <a:pt x="0" y="0"/>
                </a:moveTo>
                <a:lnTo>
                  <a:pt x="5832835" y="0"/>
                </a:lnTo>
                <a:lnTo>
                  <a:pt x="58328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4" name="Freeform 4"/>
          <p:cNvSpPr/>
          <p:nvPr/>
        </p:nvSpPr>
        <p:spPr>
          <a:xfrm>
            <a:off x="286602" y="5893816"/>
            <a:ext cx="5832835" cy="4114800"/>
          </a:xfrm>
          <a:custGeom>
            <a:avLst/>
            <a:gdLst/>
            <a:ahLst/>
            <a:cxnLst/>
            <a:rect l="l" t="t" r="r" b="b"/>
            <a:pathLst>
              <a:path w="5832835" h="4114800">
                <a:moveTo>
                  <a:pt x="0" y="0"/>
                </a:moveTo>
                <a:lnTo>
                  <a:pt x="5832836" y="0"/>
                </a:lnTo>
                <a:lnTo>
                  <a:pt x="58328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5" name="Freeform 5"/>
          <p:cNvSpPr/>
          <p:nvPr/>
        </p:nvSpPr>
        <p:spPr>
          <a:xfrm>
            <a:off x="12309959" y="6172200"/>
            <a:ext cx="5832835" cy="4114800"/>
          </a:xfrm>
          <a:custGeom>
            <a:avLst/>
            <a:gdLst/>
            <a:ahLst/>
            <a:cxnLst/>
            <a:rect l="l" t="t" r="r" b="b"/>
            <a:pathLst>
              <a:path w="5832835" h="4114800">
                <a:moveTo>
                  <a:pt x="0" y="0"/>
                </a:moveTo>
                <a:lnTo>
                  <a:pt x="5832835" y="0"/>
                </a:lnTo>
                <a:lnTo>
                  <a:pt x="58328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18999"/>
            </a:blip>
            <a:stretch>
              <a:fillRect t="-4532" b="-1804"/>
            </a:stretch>
          </a:blipFill>
        </p:spPr>
        <p:txBody>
          <a:bodyPr>
            <a:noAutofit/>
          </a:bodyPr>
          <a:lstStyle/>
          <a:p>
            <a:endParaRPr/>
          </a:p>
        </p:txBody>
      </p:sp>
      <p:sp>
        <p:nvSpPr>
          <p:cNvPr id="7" name="TextBox 7"/>
          <p:cNvSpPr txBox="1"/>
          <p:nvPr/>
        </p:nvSpPr>
        <p:spPr>
          <a:xfrm>
            <a:off x="5181600" y="3939385"/>
            <a:ext cx="8109693" cy="1533525"/>
          </a:xfrm>
          <a:prstGeom prst="rect">
            <a:avLst/>
          </a:prstGeom>
        </p:spPr>
        <p:txBody>
          <a:bodyPr lIns="0" tIns="0" rIns="0" bIns="0" rtlCol="0" anchor="t">
            <a:noAutofit/>
          </a:bodyPr>
          <a:lstStyle/>
          <a:p>
            <a:pPr algn="ctr" rtl="0">
              <a:lnSpc>
                <a:spcPts val="6080"/>
              </a:lnSpc>
            </a:pPr>
            <a:r>
              <a:rPr lang="es-419" sz="5000" b="1" i="0" u="none" strike="noStrike" dirty="0">
                <a:solidFill>
                  <a:srgbClr val="000000"/>
                </a:solidFill>
                <a:latin typeface="Prompt Bold"/>
                <a:ea typeface="Prompt Bold"/>
                <a:cs typeface="Prompt Bold"/>
                <a:sym typeface="Prompt Bold"/>
              </a:rPr>
              <a:t>Contribuciones a la </a:t>
            </a:r>
          </a:p>
          <a:p>
            <a:pPr algn="ctr" rtl="0">
              <a:lnSpc>
                <a:spcPts val="6080"/>
              </a:lnSpc>
              <a:spcBef>
                <a:spcPct val="0"/>
              </a:spcBef>
            </a:pPr>
            <a:r>
              <a:rPr lang="es-419" sz="5000" b="1" dirty="0">
                <a:solidFill>
                  <a:srgbClr val="000000"/>
                </a:solidFill>
                <a:latin typeface="Prompt Bold"/>
                <a:ea typeface="Prompt Bold"/>
                <a:cs typeface="Prompt Bold"/>
                <a:sym typeface="Prompt Bold"/>
              </a:rPr>
              <a:t>s</a:t>
            </a:r>
            <a:r>
              <a:rPr lang="es-419" sz="5000" b="1" i="0" u="none" strike="noStrike" dirty="0">
                <a:solidFill>
                  <a:srgbClr val="000000"/>
                </a:solidFill>
                <a:latin typeface="Prompt Bold"/>
                <a:ea typeface="Prompt Bold"/>
                <a:cs typeface="Prompt Bold"/>
                <a:sym typeface="Prompt Bold"/>
              </a:rPr>
              <a:t>atisfacción laboral </a:t>
            </a:r>
            <a:r>
              <a:rPr lang="es-419" sz="5000" b="1" dirty="0">
                <a:solidFill>
                  <a:srgbClr val="000000"/>
                </a:solidFill>
                <a:latin typeface="Prompt Bold"/>
                <a:ea typeface="Prompt Bold"/>
                <a:cs typeface="Prompt Bold"/>
                <a:sym typeface="Prompt Bold"/>
              </a:rPr>
              <a:t>de los</a:t>
            </a:r>
            <a:r>
              <a:rPr lang="es-419" sz="5000" b="1" i="0" u="none" strike="noStrike" dirty="0">
                <a:solidFill>
                  <a:srgbClr val="000000"/>
                </a:solidFill>
                <a:latin typeface="Prompt Bold"/>
                <a:ea typeface="Prompt Bold"/>
                <a:cs typeface="Prompt Bold"/>
                <a:sym typeface="Prompt Bold"/>
              </a:rPr>
              <a:t> PA</a:t>
            </a:r>
          </a:p>
        </p:txBody>
      </p:sp>
      <p:sp>
        <p:nvSpPr>
          <p:cNvPr id="8" name="TextBox 8"/>
          <p:cNvSpPr txBox="1"/>
          <p:nvPr/>
        </p:nvSpPr>
        <p:spPr>
          <a:xfrm>
            <a:off x="1262129" y="1157288"/>
            <a:ext cx="2710557" cy="1800225"/>
          </a:xfrm>
          <a:prstGeom prst="rect">
            <a:avLst/>
          </a:prstGeom>
        </p:spPr>
        <p:txBody>
          <a:bodyPr lIns="0" tIns="0" rIns="0" bIns="0" rtlCol="0" anchor="t">
            <a:noAutofit/>
          </a:bodyPr>
          <a:lstStyle/>
          <a:p>
            <a:pPr algn="ctr" rtl="0">
              <a:lnSpc>
                <a:spcPts val="4760"/>
              </a:lnSpc>
            </a:pPr>
            <a:r>
              <a:rPr lang="es-419" sz="3900" b="1" i="0" u="none" strike="noStrike">
                <a:solidFill>
                  <a:srgbClr val="000000"/>
                </a:solidFill>
                <a:latin typeface="Prompt Bold"/>
                <a:ea typeface="Prompt Bold"/>
                <a:cs typeface="Prompt Bold"/>
                <a:sym typeface="Prompt Bold"/>
              </a:rPr>
              <a:t>Poder</a:t>
            </a:r>
          </a:p>
          <a:p>
            <a:pPr algn="ctr" rtl="0">
              <a:lnSpc>
                <a:spcPts val="4760"/>
              </a:lnSpc>
            </a:pPr>
            <a:r>
              <a:rPr lang="es-419" sz="3900" b="1" i="0" u="none" strike="noStrike">
                <a:solidFill>
                  <a:srgbClr val="000000"/>
                </a:solidFill>
                <a:latin typeface="Prompt Bold"/>
                <a:ea typeface="Prompt Bold"/>
                <a:cs typeface="Prompt Bold"/>
                <a:sym typeface="Prompt Bold"/>
              </a:rPr>
              <a:t>practicar</a:t>
            </a:r>
          </a:p>
          <a:p>
            <a:pPr algn="ctr" rtl="0">
              <a:lnSpc>
                <a:spcPts val="4760"/>
              </a:lnSpc>
              <a:spcBef>
                <a:spcPct val="0"/>
              </a:spcBef>
            </a:pPr>
            <a:r>
              <a:rPr lang="es-419" sz="3900" b="1" i="0" u="none" strike="noStrike">
                <a:solidFill>
                  <a:srgbClr val="000000"/>
                </a:solidFill>
                <a:latin typeface="Prompt Bold"/>
                <a:ea typeface="Prompt Bold"/>
                <a:cs typeface="Prompt Bold"/>
                <a:sym typeface="Prompt Bold"/>
              </a:rPr>
              <a:t>medicina</a:t>
            </a:r>
          </a:p>
        </p:txBody>
      </p:sp>
      <p:sp>
        <p:nvSpPr>
          <p:cNvPr id="9" name="TextBox 9"/>
          <p:cNvSpPr txBox="1"/>
          <p:nvPr/>
        </p:nvSpPr>
        <p:spPr>
          <a:xfrm>
            <a:off x="13373281" y="1028700"/>
            <a:ext cx="3466919" cy="1567191"/>
          </a:xfrm>
          <a:prstGeom prst="rect">
            <a:avLst/>
          </a:prstGeom>
        </p:spPr>
        <p:txBody>
          <a:bodyPr lIns="0" tIns="0" rIns="0" bIns="0" rtlCol="0" anchor="t">
            <a:noAutofit/>
          </a:bodyPr>
          <a:lstStyle/>
          <a:p>
            <a:pPr algn="ctr">
              <a:lnSpc>
                <a:spcPts val="4144"/>
              </a:lnSpc>
            </a:pPr>
            <a:r>
              <a:rPr lang="es-419" sz="3300" b="1" dirty="0">
                <a:solidFill>
                  <a:srgbClr val="000000"/>
                </a:solidFill>
                <a:latin typeface="Prompt Bold"/>
                <a:ea typeface="Prompt Bold"/>
                <a:cs typeface="Prompt Bold"/>
                <a:sym typeface="Prompt Bold"/>
              </a:rPr>
              <a:t>Crecimiento del alcance de la práctica a lo largo del tiempo</a:t>
            </a:r>
            <a:endParaRPr lang="es-419" sz="3300" b="1" i="0" u="none" strike="noStrike" dirty="0">
              <a:solidFill>
                <a:srgbClr val="000000"/>
              </a:solidFill>
              <a:latin typeface="Prompt Bold"/>
              <a:ea typeface="Prompt Bold"/>
              <a:cs typeface="Prompt Bold"/>
              <a:sym typeface="Prompt Bold"/>
            </a:endParaRPr>
          </a:p>
        </p:txBody>
      </p:sp>
      <p:sp>
        <p:nvSpPr>
          <p:cNvPr id="10" name="TextBox 10"/>
          <p:cNvSpPr txBox="1"/>
          <p:nvPr/>
        </p:nvSpPr>
        <p:spPr>
          <a:xfrm>
            <a:off x="13291292" y="7069709"/>
            <a:ext cx="3396507" cy="2188591"/>
          </a:xfrm>
          <a:prstGeom prst="rect">
            <a:avLst/>
          </a:prstGeom>
        </p:spPr>
        <p:txBody>
          <a:bodyPr lIns="0" tIns="0" rIns="0" bIns="0" rtlCol="0" anchor="t">
            <a:noAutofit/>
          </a:bodyPr>
          <a:lstStyle/>
          <a:p>
            <a:pPr algn="ctr">
              <a:lnSpc>
                <a:spcPts val="3604"/>
              </a:lnSpc>
            </a:pPr>
            <a:r>
              <a:rPr lang="es-419" sz="3000" b="1" dirty="0">
                <a:solidFill>
                  <a:srgbClr val="000000"/>
                </a:solidFill>
                <a:latin typeface="Prompt Bold"/>
                <a:ea typeface="Prompt Bold"/>
                <a:cs typeface="Prompt Bold"/>
                <a:sym typeface="Prompt Bold"/>
              </a:rPr>
              <a:t>Capacidad de cambiar de especialidad/entorno de trabajo fácilmente</a:t>
            </a:r>
            <a:endParaRPr lang="es-419" sz="3000" b="1" i="0" u="none" strike="noStrike" dirty="0">
              <a:solidFill>
                <a:srgbClr val="000000"/>
              </a:solidFill>
              <a:latin typeface="Prompt Bold"/>
              <a:ea typeface="Prompt Bold"/>
              <a:cs typeface="Prompt Bold"/>
              <a:sym typeface="Prompt Bold"/>
            </a:endParaRPr>
          </a:p>
        </p:txBody>
      </p:sp>
      <p:sp>
        <p:nvSpPr>
          <p:cNvPr id="11" name="TextBox 11"/>
          <p:cNvSpPr txBox="1"/>
          <p:nvPr/>
        </p:nvSpPr>
        <p:spPr>
          <a:xfrm>
            <a:off x="1215014" y="7069709"/>
            <a:ext cx="3402806" cy="2036191"/>
          </a:xfrm>
          <a:prstGeom prst="rect">
            <a:avLst/>
          </a:prstGeom>
        </p:spPr>
        <p:txBody>
          <a:bodyPr lIns="0" tIns="0" rIns="0" bIns="0" rtlCol="0" anchor="t">
            <a:noAutofit/>
          </a:bodyPr>
          <a:lstStyle/>
          <a:p>
            <a:pPr algn="ctr">
              <a:lnSpc>
                <a:spcPts val="4760"/>
              </a:lnSpc>
            </a:pPr>
            <a:r>
              <a:rPr lang="es-419" sz="3900" b="1" dirty="0">
                <a:solidFill>
                  <a:srgbClr val="000000"/>
                </a:solidFill>
                <a:latin typeface="Prompt Bold"/>
                <a:ea typeface="Prompt Bold"/>
                <a:cs typeface="Prompt Bold"/>
                <a:sym typeface="Prompt Bold"/>
              </a:rPr>
              <a:t>Equilibrio entre trabajo y vida personal</a:t>
            </a:r>
            <a:endParaRPr lang="es-419" sz="3900" b="1" i="0" u="none" strike="noStrike" dirty="0">
              <a:solidFill>
                <a:srgbClr val="000000"/>
              </a:solidFill>
              <a:latin typeface="Prompt Bold"/>
              <a:ea typeface="Prompt Bold"/>
              <a:cs typeface="Prompt Bold"/>
              <a:sym typeface="Prompt Bold"/>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382F4"/>
        </a:solidFill>
        <a:effectLst/>
      </p:bgPr>
    </p:bg>
    <p:spTree>
      <p:nvGrpSpPr>
        <p:cNvPr id="1" name=""/>
        <p:cNvGrpSpPr/>
        <p:nvPr/>
      </p:nvGrpSpPr>
      <p:grpSpPr>
        <a:xfrm>
          <a:off x="0" y="0"/>
          <a:ext cx="0" cy="0"/>
          <a:chOff x="0" y="0"/>
          <a:chExt cx="0" cy="0"/>
        </a:xfrm>
      </p:grpSpPr>
      <p:sp>
        <p:nvSpPr>
          <p:cNvPr id="2" name="TextBox 2"/>
          <p:cNvSpPr txBox="1"/>
          <p:nvPr/>
        </p:nvSpPr>
        <p:spPr>
          <a:xfrm>
            <a:off x="4287476" y="1028700"/>
            <a:ext cx="9713048" cy="1219200"/>
          </a:xfrm>
          <a:prstGeom prst="rect">
            <a:avLst/>
          </a:prstGeom>
        </p:spPr>
        <p:txBody>
          <a:bodyPr lIns="0" tIns="0" rIns="0" bIns="0" rtlCol="0" anchor="t">
            <a:noAutofit/>
          </a:bodyPr>
          <a:lstStyle/>
          <a:p>
            <a:pPr algn="ctr" rtl="0">
              <a:lnSpc>
                <a:spcPts val="9600"/>
              </a:lnSpc>
            </a:pPr>
            <a:r>
              <a:rPr lang="es-419" sz="8000" b="1" i="0" u="none" strike="noStrike">
                <a:solidFill>
                  <a:srgbClr val="FFFFFF"/>
                </a:solidFill>
                <a:latin typeface="Prompt Bold"/>
                <a:ea typeface="Prompt Bold"/>
                <a:cs typeface="Prompt Bold"/>
                <a:sym typeface="Prompt Bold"/>
              </a:rPr>
              <a:t>Evaluación</a:t>
            </a:r>
          </a:p>
        </p:txBody>
      </p:sp>
      <p:grpSp>
        <p:nvGrpSpPr>
          <p:cNvPr id="3" name="Group 3"/>
          <p:cNvGrpSpPr/>
          <p:nvPr/>
        </p:nvGrpSpPr>
        <p:grpSpPr>
          <a:xfrm>
            <a:off x="9867648" y="2056013"/>
            <a:ext cx="7973937" cy="6436435"/>
            <a:chOff x="0" y="0"/>
            <a:chExt cx="10631916" cy="8581913"/>
          </a:xfrm>
        </p:grpSpPr>
        <p:sp>
          <p:nvSpPr>
            <p:cNvPr id="4" name="Freeform 4"/>
            <p:cNvSpPr/>
            <p:nvPr/>
          </p:nvSpPr>
          <p:spPr>
            <a:xfrm>
              <a:off x="0" y="607977"/>
              <a:ext cx="10631916" cy="7973937"/>
            </a:xfrm>
            <a:custGeom>
              <a:avLst/>
              <a:gdLst/>
              <a:ahLst/>
              <a:cxnLst/>
              <a:rect l="l" t="t" r="r" b="b"/>
              <a:pathLst>
                <a:path w="10631916" h="7973937">
                  <a:moveTo>
                    <a:pt x="0" y="0"/>
                  </a:moveTo>
                  <a:lnTo>
                    <a:pt x="10631916" y="0"/>
                  </a:lnTo>
                  <a:lnTo>
                    <a:pt x="10631916" y="7973936"/>
                  </a:lnTo>
                  <a:lnTo>
                    <a:pt x="0" y="7973936"/>
                  </a:lnTo>
                  <a:lnTo>
                    <a:pt x="0" y="0"/>
                  </a:lnTo>
                  <a:close/>
                </a:path>
              </a:pathLst>
            </a:custGeom>
            <a:blipFill>
              <a:blip r:embed="rId2"/>
              <a:stretch>
                <a:fillRect/>
              </a:stretch>
            </a:blipFill>
          </p:spPr>
          <p:txBody>
            <a:bodyPr>
              <a:noAutofit/>
            </a:bodyPr>
            <a:lstStyle/>
            <a:p>
              <a:endParaRPr/>
            </a:p>
          </p:txBody>
        </p:sp>
        <p:sp>
          <p:nvSpPr>
            <p:cNvPr id="5" name="Freeform 5"/>
            <p:cNvSpPr/>
            <p:nvPr/>
          </p:nvSpPr>
          <p:spPr>
            <a:xfrm rot="-183932">
              <a:off x="3277835" y="120976"/>
              <a:ext cx="4567616" cy="1619427"/>
            </a:xfrm>
            <a:custGeom>
              <a:avLst/>
              <a:gdLst/>
              <a:ahLst/>
              <a:cxnLst/>
              <a:rect l="l" t="t" r="r" b="b"/>
              <a:pathLst>
                <a:path w="4567616" h="1619427">
                  <a:moveTo>
                    <a:pt x="0" y="0"/>
                  </a:moveTo>
                  <a:lnTo>
                    <a:pt x="4567615" y="0"/>
                  </a:lnTo>
                  <a:lnTo>
                    <a:pt x="4567615" y="1619427"/>
                  </a:lnTo>
                  <a:lnTo>
                    <a:pt x="0" y="16194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grpSp>
      <p:grpSp>
        <p:nvGrpSpPr>
          <p:cNvPr id="6" name="Group 6"/>
          <p:cNvGrpSpPr/>
          <p:nvPr/>
        </p:nvGrpSpPr>
        <p:grpSpPr>
          <a:xfrm>
            <a:off x="793280" y="2056013"/>
            <a:ext cx="8584486" cy="6739648"/>
            <a:chOff x="0" y="0"/>
            <a:chExt cx="11445982" cy="8986197"/>
          </a:xfrm>
        </p:grpSpPr>
        <p:sp>
          <p:nvSpPr>
            <p:cNvPr id="7" name="Freeform 7"/>
            <p:cNvSpPr/>
            <p:nvPr/>
          </p:nvSpPr>
          <p:spPr>
            <a:xfrm>
              <a:off x="0" y="401710"/>
              <a:ext cx="11445982" cy="8584486"/>
            </a:xfrm>
            <a:custGeom>
              <a:avLst/>
              <a:gdLst/>
              <a:ahLst/>
              <a:cxnLst/>
              <a:rect l="l" t="t" r="r" b="b"/>
              <a:pathLst>
                <a:path w="11445982" h="8584486">
                  <a:moveTo>
                    <a:pt x="0" y="0"/>
                  </a:moveTo>
                  <a:lnTo>
                    <a:pt x="11445982" y="0"/>
                  </a:lnTo>
                  <a:lnTo>
                    <a:pt x="11445982" y="8584487"/>
                  </a:lnTo>
                  <a:lnTo>
                    <a:pt x="0" y="8584487"/>
                  </a:lnTo>
                  <a:lnTo>
                    <a:pt x="0" y="0"/>
                  </a:lnTo>
                  <a:close/>
                </a:path>
              </a:pathLst>
            </a:custGeom>
            <a:blipFill>
              <a:blip r:embed="rId2"/>
              <a:stretch>
                <a:fillRect/>
              </a:stretch>
            </a:blipFill>
          </p:spPr>
          <p:txBody>
            <a:bodyPr>
              <a:noAutofit/>
            </a:bodyPr>
            <a:lstStyle/>
            <a:p>
              <a:endParaRPr/>
            </a:p>
          </p:txBody>
        </p:sp>
        <p:sp>
          <p:nvSpPr>
            <p:cNvPr id="8" name="Freeform 8"/>
            <p:cNvSpPr/>
            <p:nvPr/>
          </p:nvSpPr>
          <p:spPr>
            <a:xfrm>
              <a:off x="3299327" y="0"/>
              <a:ext cx="4847329" cy="1498265"/>
            </a:xfrm>
            <a:custGeom>
              <a:avLst/>
              <a:gdLst/>
              <a:ahLst/>
              <a:cxnLst/>
              <a:rect l="l" t="t" r="r" b="b"/>
              <a:pathLst>
                <a:path w="4847329" h="1498265">
                  <a:moveTo>
                    <a:pt x="0" y="0"/>
                  </a:moveTo>
                  <a:lnTo>
                    <a:pt x="4847328" y="0"/>
                  </a:lnTo>
                  <a:lnTo>
                    <a:pt x="4847328" y="1498265"/>
                  </a:lnTo>
                  <a:lnTo>
                    <a:pt x="0" y="14982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noAutofit/>
            </a:bodyPr>
            <a:lstStyle/>
            <a:p>
              <a:endParaRPr/>
            </a:p>
          </p:txBody>
        </p:sp>
      </p:grpSp>
      <p:sp>
        <p:nvSpPr>
          <p:cNvPr id="9" name="Freeform 9"/>
          <p:cNvSpPr/>
          <p:nvPr/>
        </p:nvSpPr>
        <p:spPr>
          <a:xfrm rot="-885239">
            <a:off x="1219074" y="-104609"/>
            <a:ext cx="2912056" cy="1604853"/>
          </a:xfrm>
          <a:custGeom>
            <a:avLst/>
            <a:gdLst/>
            <a:ahLst/>
            <a:cxnLst/>
            <a:rect l="l" t="t" r="r" b="b"/>
            <a:pathLst>
              <a:path w="2912056" h="1604853">
                <a:moveTo>
                  <a:pt x="0" y="0"/>
                </a:moveTo>
                <a:lnTo>
                  <a:pt x="2912057" y="0"/>
                </a:lnTo>
                <a:lnTo>
                  <a:pt x="2912057" y="1604853"/>
                </a:lnTo>
                <a:lnTo>
                  <a:pt x="0" y="16048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
        <p:nvSpPr>
          <p:cNvPr id="10" name="Freeform 10"/>
          <p:cNvSpPr/>
          <p:nvPr/>
        </p:nvSpPr>
        <p:spPr>
          <a:xfrm rot="-738203">
            <a:off x="16014968" y="335783"/>
            <a:ext cx="1712228" cy="2025216"/>
          </a:xfrm>
          <a:custGeom>
            <a:avLst/>
            <a:gdLst/>
            <a:ahLst/>
            <a:cxnLst/>
            <a:rect l="l" t="t" r="r" b="b"/>
            <a:pathLst>
              <a:path w="1712228" h="2025216">
                <a:moveTo>
                  <a:pt x="0" y="0"/>
                </a:moveTo>
                <a:lnTo>
                  <a:pt x="1712228" y="0"/>
                </a:lnTo>
                <a:lnTo>
                  <a:pt x="1712228" y="2025216"/>
                </a:lnTo>
                <a:lnTo>
                  <a:pt x="0" y="20252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oAutofit/>
          </a:bodyPr>
          <a:lstStyle/>
          <a:p>
            <a:endParaRPr/>
          </a:p>
        </p:txBody>
      </p:sp>
      <p:sp>
        <p:nvSpPr>
          <p:cNvPr id="11" name="Freeform 11"/>
          <p:cNvSpPr/>
          <p:nvPr/>
        </p:nvSpPr>
        <p:spPr>
          <a:xfrm>
            <a:off x="2675103" y="4126624"/>
            <a:ext cx="4489116" cy="3832463"/>
          </a:xfrm>
          <a:custGeom>
            <a:avLst/>
            <a:gdLst/>
            <a:ahLst/>
            <a:cxnLst/>
            <a:rect l="l" t="t" r="r" b="b"/>
            <a:pathLst>
              <a:path w="4489116" h="3832462">
                <a:moveTo>
                  <a:pt x="0" y="0"/>
                </a:moveTo>
                <a:lnTo>
                  <a:pt x="4489115" y="0"/>
                </a:lnTo>
                <a:lnTo>
                  <a:pt x="4489115" y="3832463"/>
                </a:lnTo>
                <a:lnTo>
                  <a:pt x="0" y="3832463"/>
                </a:lnTo>
                <a:lnTo>
                  <a:pt x="0" y="0"/>
                </a:lnTo>
                <a:close/>
              </a:path>
            </a:pathLst>
          </a:custGeom>
          <a:blipFill>
            <a:blip r:embed="rId11">
              <a:alphaModFix amt="53000"/>
            </a:blip>
            <a:stretch>
              <a:fillRect/>
            </a:stretch>
          </a:blipFill>
        </p:spPr>
        <p:txBody>
          <a:bodyPr>
            <a:noAutofit/>
          </a:bodyPr>
          <a:lstStyle/>
          <a:p>
            <a:endParaRPr/>
          </a:p>
        </p:txBody>
      </p:sp>
      <p:sp>
        <p:nvSpPr>
          <p:cNvPr id="12" name="Freeform 12"/>
          <p:cNvSpPr/>
          <p:nvPr/>
        </p:nvSpPr>
        <p:spPr>
          <a:xfrm>
            <a:off x="12069515" y="4091302"/>
            <a:ext cx="3749340" cy="3862018"/>
          </a:xfrm>
          <a:custGeom>
            <a:avLst/>
            <a:gdLst/>
            <a:ahLst/>
            <a:cxnLst/>
            <a:rect l="l" t="t" r="r" b="b"/>
            <a:pathLst>
              <a:path w="3749340" h="3862017">
                <a:moveTo>
                  <a:pt x="0" y="0"/>
                </a:moveTo>
                <a:lnTo>
                  <a:pt x="3749340" y="0"/>
                </a:lnTo>
                <a:lnTo>
                  <a:pt x="3749340" y="3862019"/>
                </a:lnTo>
                <a:lnTo>
                  <a:pt x="0" y="3862019"/>
                </a:lnTo>
                <a:lnTo>
                  <a:pt x="0" y="0"/>
                </a:lnTo>
                <a:close/>
              </a:path>
            </a:pathLst>
          </a:custGeom>
          <a:blipFill>
            <a:blip r:embed="rId12">
              <a:alphaModFix amt="53000"/>
            </a:blip>
            <a:stretch>
              <a:fillRect r="-3005"/>
            </a:stretch>
          </a:blipFill>
        </p:spPr>
        <p:txBody>
          <a:bodyPr>
            <a:noAutofit/>
          </a:bodyPr>
          <a:lstStyle/>
          <a:p>
            <a:endParaRPr/>
          </a:p>
        </p:txBody>
      </p:sp>
      <p:sp>
        <p:nvSpPr>
          <p:cNvPr id="13" name="TextBox 13"/>
          <p:cNvSpPr txBox="1"/>
          <p:nvPr/>
        </p:nvSpPr>
        <p:spPr>
          <a:xfrm>
            <a:off x="1028700" y="3491227"/>
            <a:ext cx="7309928" cy="600075"/>
          </a:xfrm>
          <a:prstGeom prst="rect">
            <a:avLst/>
          </a:prstGeom>
        </p:spPr>
        <p:txBody>
          <a:bodyPr lIns="0" tIns="0" rIns="0" bIns="0" rtlCol="0" anchor="t">
            <a:noAutofit/>
          </a:bodyPr>
          <a:lstStyle/>
          <a:p>
            <a:pPr algn="ctr" rtl="0">
              <a:lnSpc>
                <a:spcPts val="4760"/>
              </a:lnSpc>
              <a:spcBef>
                <a:spcPct val="0"/>
              </a:spcBef>
            </a:pPr>
            <a:r>
              <a:rPr lang="es-419" sz="3900" b="1" i="0" u="none" strike="noStrike">
                <a:solidFill>
                  <a:srgbClr val="000000"/>
                </a:solidFill>
                <a:latin typeface="Prompt Bold"/>
                <a:ea typeface="Prompt Bold"/>
                <a:cs typeface="Prompt Bold"/>
                <a:sym typeface="Prompt Bold"/>
              </a:rPr>
              <a:t>Encuesta a los estudiantes</a:t>
            </a:r>
          </a:p>
        </p:txBody>
      </p:sp>
      <p:sp>
        <p:nvSpPr>
          <p:cNvPr id="14" name="TextBox 14"/>
          <p:cNvSpPr txBox="1"/>
          <p:nvPr/>
        </p:nvSpPr>
        <p:spPr>
          <a:xfrm>
            <a:off x="10287000" y="3491227"/>
            <a:ext cx="6934200" cy="600075"/>
          </a:xfrm>
          <a:prstGeom prst="rect">
            <a:avLst/>
          </a:prstGeom>
        </p:spPr>
        <p:txBody>
          <a:bodyPr lIns="0" tIns="0" rIns="0" bIns="0" rtlCol="0" anchor="t">
            <a:noAutofit/>
          </a:bodyPr>
          <a:lstStyle/>
          <a:p>
            <a:pPr algn="ctr" rtl="0">
              <a:lnSpc>
                <a:spcPts val="4760"/>
              </a:lnSpc>
              <a:spcBef>
                <a:spcPct val="0"/>
              </a:spcBef>
            </a:pPr>
            <a:r>
              <a:rPr lang="es-419" sz="3900" b="1" i="0" u="none" strike="noStrike" dirty="0">
                <a:solidFill>
                  <a:srgbClr val="000000"/>
                </a:solidFill>
                <a:latin typeface="Prompt Bold"/>
                <a:ea typeface="Prompt Bold"/>
                <a:cs typeface="Prompt Bold"/>
                <a:sym typeface="Prompt Bold"/>
              </a:rPr>
              <a:t>Encuesta a los facilitadores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10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6" t="-2254" r="-693" b="-5552"/>
            </a:stretch>
          </a:blipFill>
        </p:spPr>
        <p:txBody>
          <a:bodyPr>
            <a:noAutofit/>
          </a:bodyPr>
          <a:lstStyle/>
          <a:p>
            <a:endParaRPr/>
          </a:p>
        </p:txBody>
      </p:sp>
      <p:grpSp>
        <p:nvGrpSpPr>
          <p:cNvPr id="3" name="Group 3"/>
          <p:cNvGrpSpPr/>
          <p:nvPr/>
        </p:nvGrpSpPr>
        <p:grpSpPr>
          <a:xfrm>
            <a:off x="3764170" y="425187"/>
            <a:ext cx="10007341" cy="2732125"/>
            <a:chOff x="0" y="0"/>
            <a:chExt cx="13343122" cy="3642833"/>
          </a:xfrm>
        </p:grpSpPr>
        <p:sp>
          <p:nvSpPr>
            <p:cNvPr id="4" name="TextBox 4"/>
            <p:cNvSpPr txBox="1"/>
            <p:nvPr/>
          </p:nvSpPr>
          <p:spPr>
            <a:xfrm>
              <a:off x="0" y="2014058"/>
              <a:ext cx="13343122" cy="1628775"/>
            </a:xfrm>
            <a:prstGeom prst="rect">
              <a:avLst/>
            </a:prstGeom>
          </p:spPr>
          <p:txBody>
            <a:bodyPr lIns="0" tIns="0" rIns="0" bIns="0" rtlCol="0" anchor="t">
              <a:noAutofit/>
            </a:bodyPr>
            <a:lstStyle/>
            <a:p>
              <a:pPr algn="ctr" rtl="0">
                <a:lnSpc>
                  <a:spcPts val="9694"/>
                </a:lnSpc>
              </a:pPr>
              <a:r>
                <a:rPr lang="es-419" sz="8000" b="1" i="0" u="none" strike="noStrike" dirty="0">
                  <a:solidFill>
                    <a:srgbClr val="000000"/>
                  </a:solidFill>
                  <a:latin typeface="Prompt Bold"/>
                  <a:ea typeface="Prompt Bold"/>
                  <a:cs typeface="Prompt Bold"/>
                  <a:sym typeface="Prompt Bold"/>
                </a:rPr>
                <a:t>¿Qué </a:t>
              </a:r>
              <a:r>
                <a:rPr lang="es-419" sz="8000" b="1" dirty="0">
                  <a:solidFill>
                    <a:srgbClr val="000000"/>
                  </a:solidFill>
                  <a:latin typeface="Prompt Bold"/>
                  <a:ea typeface="Prompt Bold"/>
                  <a:cs typeface="Prompt Bold"/>
                  <a:sym typeface="Prompt Bold"/>
                </a:rPr>
                <a:t>son</a:t>
              </a:r>
              <a:r>
                <a:rPr lang="es-419" sz="8000" b="1" i="0" u="none" strike="noStrike" dirty="0">
                  <a:solidFill>
                    <a:srgbClr val="000000"/>
                  </a:solidFill>
                  <a:latin typeface="Prompt Bold"/>
                  <a:ea typeface="Prompt Bold"/>
                  <a:cs typeface="Prompt Bold"/>
                  <a:sym typeface="Prompt Bold"/>
                </a:rPr>
                <a:t> </a:t>
              </a:r>
              <a:r>
                <a:rPr lang="es-419" sz="8000" b="1" dirty="0">
                  <a:solidFill>
                    <a:srgbClr val="000000"/>
                  </a:solidFill>
                  <a:latin typeface="Prompt Bold"/>
                  <a:ea typeface="Prompt Bold"/>
                  <a:cs typeface="Prompt Bold"/>
                  <a:sym typeface="Prompt Bold"/>
                </a:rPr>
                <a:t>los </a:t>
              </a:r>
              <a:r>
                <a:rPr lang="es-419" sz="8000" b="1" i="0" u="none" strike="noStrike" dirty="0">
                  <a:solidFill>
                    <a:srgbClr val="000000"/>
                  </a:solidFill>
                  <a:latin typeface="Prompt Bold"/>
                  <a:ea typeface="Prompt Bold"/>
                  <a:cs typeface="Prompt Bold"/>
                  <a:sym typeface="Prompt Bold"/>
                </a:rPr>
                <a:t>PA?</a:t>
              </a:r>
            </a:p>
          </p:txBody>
        </p:sp>
        <p:sp>
          <p:nvSpPr>
            <p:cNvPr id="5" name="Freeform 5"/>
            <p:cNvSpPr/>
            <p:nvPr/>
          </p:nvSpPr>
          <p:spPr>
            <a:xfrm>
              <a:off x="5365779" y="0"/>
              <a:ext cx="2611563" cy="1439249"/>
            </a:xfrm>
            <a:custGeom>
              <a:avLst/>
              <a:gdLst/>
              <a:ahLst/>
              <a:cxnLst/>
              <a:rect l="l" t="t" r="r" b="b"/>
              <a:pathLst>
                <a:path w="2611563" h="1439249">
                  <a:moveTo>
                    <a:pt x="0" y="0"/>
                  </a:moveTo>
                  <a:lnTo>
                    <a:pt x="2611563" y="0"/>
                  </a:lnTo>
                  <a:lnTo>
                    <a:pt x="2611563" y="1439249"/>
                  </a:lnTo>
                  <a:lnTo>
                    <a:pt x="0" y="14392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noAutofit/>
            </a:bodyPr>
            <a:lstStyle/>
            <a:p>
              <a:endParaRPr/>
            </a:p>
          </p:txBody>
        </p:sp>
      </p:grpSp>
      <p:sp>
        <p:nvSpPr>
          <p:cNvPr id="6" name="Freeform 6"/>
          <p:cNvSpPr/>
          <p:nvPr/>
        </p:nvSpPr>
        <p:spPr>
          <a:xfrm rot="-1278522">
            <a:off x="891450" y="598965"/>
            <a:ext cx="3587687" cy="1547751"/>
          </a:xfrm>
          <a:custGeom>
            <a:avLst/>
            <a:gdLst/>
            <a:ahLst/>
            <a:cxnLst/>
            <a:rect l="l" t="t" r="r" b="b"/>
            <a:pathLst>
              <a:path w="3587687" h="1547751">
                <a:moveTo>
                  <a:pt x="0" y="0"/>
                </a:moveTo>
                <a:lnTo>
                  <a:pt x="3587687" y="0"/>
                </a:lnTo>
                <a:lnTo>
                  <a:pt x="3587687" y="1547751"/>
                </a:lnTo>
                <a:lnTo>
                  <a:pt x="0" y="15477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oAutofit/>
          </a:bodyPr>
          <a:lstStyle/>
          <a:p>
            <a:endParaRPr/>
          </a:p>
        </p:txBody>
      </p:sp>
      <p:sp>
        <p:nvSpPr>
          <p:cNvPr id="7" name="Freeform 7"/>
          <p:cNvSpPr/>
          <p:nvPr/>
        </p:nvSpPr>
        <p:spPr>
          <a:xfrm rot="1208612">
            <a:off x="15695645" y="173136"/>
            <a:ext cx="2327962" cy="1948991"/>
          </a:xfrm>
          <a:custGeom>
            <a:avLst/>
            <a:gdLst/>
            <a:ahLst/>
            <a:cxnLst/>
            <a:rect l="l" t="t" r="r" b="b"/>
            <a:pathLst>
              <a:path w="2327962" h="1948991">
                <a:moveTo>
                  <a:pt x="0" y="0"/>
                </a:moveTo>
                <a:lnTo>
                  <a:pt x="2327962" y="0"/>
                </a:lnTo>
                <a:lnTo>
                  <a:pt x="2327962" y="1948991"/>
                </a:lnTo>
                <a:lnTo>
                  <a:pt x="0" y="19489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oAutofit/>
          </a:bodyPr>
          <a:lstStyle/>
          <a:p>
            <a:endParaRPr/>
          </a:p>
        </p:txBody>
      </p:sp>
      <p:sp>
        <p:nvSpPr>
          <p:cNvPr id="8" name="TextBox 8"/>
          <p:cNvSpPr txBox="1"/>
          <p:nvPr/>
        </p:nvSpPr>
        <p:spPr>
          <a:xfrm>
            <a:off x="1192561" y="3075639"/>
            <a:ext cx="15010805" cy="1318427"/>
          </a:xfrm>
          <a:prstGeom prst="rect">
            <a:avLst/>
          </a:prstGeom>
        </p:spPr>
        <p:txBody>
          <a:bodyPr lIns="0" tIns="0" rIns="0" bIns="0" rtlCol="0" anchor="t">
            <a:noAutofit/>
          </a:bodyPr>
          <a:lstStyle/>
          <a:p>
            <a:pPr algn="ctr" rtl="0">
              <a:lnSpc>
                <a:spcPts val="7680"/>
              </a:lnSpc>
              <a:spcBef>
                <a:spcPct val="0"/>
              </a:spcBef>
            </a:pPr>
            <a:r>
              <a:rPr lang="es-419" sz="6400" b="1" i="0" u="none" strike="noStrike" dirty="0">
                <a:solidFill>
                  <a:srgbClr val="000000"/>
                </a:solidFill>
                <a:latin typeface="Prompt Bold"/>
                <a:ea typeface="Prompt Bold"/>
                <a:cs typeface="Prompt Bold"/>
                <a:sym typeface="Prompt Bold"/>
              </a:rPr>
              <a:t>Asociados Médicos (PA)</a:t>
            </a:r>
          </a:p>
        </p:txBody>
      </p:sp>
      <p:sp>
        <p:nvSpPr>
          <p:cNvPr id="9" name="TextBox 9"/>
          <p:cNvSpPr txBox="1"/>
          <p:nvPr/>
        </p:nvSpPr>
        <p:spPr>
          <a:xfrm>
            <a:off x="107414" y="6648450"/>
            <a:ext cx="17570986" cy="857250"/>
          </a:xfrm>
          <a:prstGeom prst="rect">
            <a:avLst/>
          </a:prstGeom>
        </p:spPr>
        <p:txBody>
          <a:bodyPr lIns="0" tIns="0" rIns="0" bIns="0" rtlCol="0" anchor="t">
            <a:noAutofit/>
          </a:bodyPr>
          <a:lstStyle/>
          <a:p>
            <a:pPr marL="1230672" lvl="1" indent="-615336" rtl="0">
              <a:lnSpc>
                <a:spcPts val="6840"/>
              </a:lnSpc>
              <a:buFont typeface="Arial"/>
              <a:buChar char="•"/>
            </a:pPr>
            <a:r>
              <a:rPr lang="es-419" sz="5700" b="1" i="0" u="none" strike="noStrike" dirty="0">
                <a:solidFill>
                  <a:srgbClr val="000000"/>
                </a:solidFill>
                <a:latin typeface="Prompt Bold"/>
                <a:ea typeface="Prompt Bold"/>
                <a:cs typeface="Prompt Bold"/>
                <a:sym typeface="Prompt Bold"/>
              </a:rPr>
              <a:t>Son miembros cualificados del equipo médico.</a:t>
            </a:r>
          </a:p>
        </p:txBody>
      </p:sp>
      <p:sp>
        <p:nvSpPr>
          <p:cNvPr id="10" name="TextBox 10"/>
          <p:cNvSpPr txBox="1"/>
          <p:nvPr/>
        </p:nvSpPr>
        <p:spPr>
          <a:xfrm>
            <a:off x="-10583" y="4533900"/>
            <a:ext cx="17155957" cy="1787525"/>
          </a:xfrm>
          <a:prstGeom prst="rect">
            <a:avLst/>
          </a:prstGeom>
        </p:spPr>
        <p:txBody>
          <a:bodyPr wrap="square" lIns="0" tIns="0" rIns="0" bIns="0" rtlCol="0" anchor="t">
            <a:noAutofit/>
          </a:bodyPr>
          <a:lstStyle/>
          <a:p>
            <a:pPr marL="1230672" lvl="1" indent="-615336" algn="ctr" rtl="0">
              <a:lnSpc>
                <a:spcPts val="6840"/>
              </a:lnSpc>
              <a:buFont typeface="Arial"/>
              <a:buChar char="•"/>
            </a:pPr>
            <a:r>
              <a:rPr lang="es-419" sz="5700" b="1" i="0" u="none" strike="noStrike" dirty="0">
                <a:solidFill>
                  <a:srgbClr val="000000"/>
                </a:solidFill>
                <a:latin typeface="Prompt Bold"/>
                <a:ea typeface="Prompt Bold"/>
                <a:cs typeface="Prompt Bold"/>
                <a:sym typeface="Prompt Bold"/>
              </a:rPr>
              <a:t>Ejercen la medicina en TODAS las especialidades y en TODOS los entornos clínicos. </a:t>
            </a:r>
          </a:p>
        </p:txBody>
      </p:sp>
      <p:sp>
        <p:nvSpPr>
          <p:cNvPr id="11" name="TextBox 11"/>
          <p:cNvSpPr txBox="1"/>
          <p:nvPr/>
        </p:nvSpPr>
        <p:spPr>
          <a:xfrm>
            <a:off x="86424" y="7658100"/>
            <a:ext cx="17712987" cy="1745350"/>
          </a:xfrm>
          <a:prstGeom prst="rect">
            <a:avLst/>
          </a:prstGeom>
        </p:spPr>
        <p:txBody>
          <a:bodyPr wrap="square" lIns="0" tIns="0" rIns="0" bIns="0" rtlCol="0" anchor="t">
            <a:noAutofit/>
          </a:bodyPr>
          <a:lstStyle/>
          <a:p>
            <a:pPr marL="1230672" lvl="1" indent="-615336" algn="l" rtl="0">
              <a:lnSpc>
                <a:spcPts val="6840"/>
              </a:lnSpc>
              <a:buFont typeface="Arial"/>
              <a:buChar char="•"/>
            </a:pPr>
            <a:r>
              <a:rPr lang="es-419" sz="5700" b="1" i="0" u="none" strike="noStrike" dirty="0">
                <a:solidFill>
                  <a:srgbClr val="000000"/>
                </a:solidFill>
                <a:latin typeface="Prompt Bold"/>
                <a:ea typeface="Prompt Bold"/>
                <a:cs typeface="Prompt Bold"/>
                <a:sym typeface="Prompt Bold"/>
              </a:rPr>
              <a:t>Realizan servicios médicos rutinarios y </a:t>
            </a:r>
            <a:br>
              <a:rPr lang="es-419" sz="5700" b="1" i="0" u="none" strike="noStrike" dirty="0">
                <a:solidFill>
                  <a:srgbClr val="000000"/>
                </a:solidFill>
                <a:latin typeface="Prompt Bold"/>
                <a:ea typeface="Prompt Bold"/>
                <a:cs typeface="Prompt Bold"/>
                <a:sym typeface="Prompt Bold"/>
              </a:rPr>
            </a:br>
            <a:r>
              <a:rPr lang="es-419" sz="5700" b="1" i="0" u="none" strike="noStrike" dirty="0">
                <a:solidFill>
                  <a:srgbClr val="000000"/>
                </a:solidFill>
                <a:latin typeface="Prompt Bold"/>
                <a:ea typeface="Prompt Bold"/>
                <a:cs typeface="Prompt Bold"/>
                <a:sym typeface="Prompt Bold"/>
              </a:rPr>
              <a:t>procedimientos intrincados.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D0CF"/>
        </a:solidFill>
        <a:effectLst/>
      </p:bgPr>
    </p:bg>
    <p:spTree>
      <p:nvGrpSpPr>
        <p:cNvPr id="1" name=""/>
        <p:cNvGrpSpPr/>
        <p:nvPr/>
      </p:nvGrpSpPr>
      <p:grpSpPr>
        <a:xfrm>
          <a:off x="0" y="0"/>
          <a:ext cx="0" cy="0"/>
          <a:chOff x="0" y="0"/>
          <a:chExt cx="0" cy="0"/>
        </a:xfrm>
      </p:grpSpPr>
      <p:sp>
        <p:nvSpPr>
          <p:cNvPr id="2" name="Freeform 2"/>
          <p:cNvSpPr/>
          <p:nvPr/>
        </p:nvSpPr>
        <p:spPr>
          <a:xfrm>
            <a:off x="4933242" y="2013204"/>
            <a:ext cx="8697195" cy="8052669"/>
          </a:xfrm>
          <a:custGeom>
            <a:avLst/>
            <a:gdLst/>
            <a:ahLst/>
            <a:cxnLst/>
            <a:rect l="l" t="t" r="r" b="b"/>
            <a:pathLst>
              <a:path w="8697195" h="8052669">
                <a:moveTo>
                  <a:pt x="0" y="0"/>
                </a:moveTo>
                <a:lnTo>
                  <a:pt x="8697195" y="0"/>
                </a:lnTo>
                <a:lnTo>
                  <a:pt x="8697195" y="8052669"/>
                </a:lnTo>
                <a:lnTo>
                  <a:pt x="0" y="8052669"/>
                </a:lnTo>
                <a:lnTo>
                  <a:pt x="0" y="0"/>
                </a:lnTo>
                <a:close/>
              </a:path>
            </a:pathLst>
          </a:custGeom>
          <a:blipFill>
            <a:blip r:embed="rId2"/>
            <a:stretch>
              <a:fillRect t="-815" r="-1420" b="-158"/>
            </a:stretch>
          </a:blipFill>
        </p:spPr>
        <p:txBody>
          <a:bodyPr>
            <a:noAutofit/>
          </a:bodyPr>
          <a:lstStyle/>
          <a:p>
            <a:endParaRPr/>
          </a:p>
        </p:txBody>
      </p:sp>
      <p:sp>
        <p:nvSpPr>
          <p:cNvPr id="3" name="Freeform 3"/>
          <p:cNvSpPr/>
          <p:nvPr/>
        </p:nvSpPr>
        <p:spPr>
          <a:xfrm rot="-885239">
            <a:off x="500733" y="1324323"/>
            <a:ext cx="2499996" cy="1377764"/>
          </a:xfrm>
          <a:custGeom>
            <a:avLst/>
            <a:gdLst/>
            <a:ahLst/>
            <a:cxnLst/>
            <a:rect l="l" t="t" r="r" b="b"/>
            <a:pathLst>
              <a:path w="2499996" h="1377764">
                <a:moveTo>
                  <a:pt x="0" y="0"/>
                </a:moveTo>
                <a:lnTo>
                  <a:pt x="2499996" y="0"/>
                </a:lnTo>
                <a:lnTo>
                  <a:pt x="2499996" y="1377763"/>
                </a:lnTo>
                <a:lnTo>
                  <a:pt x="0" y="1377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4" name="Freeform 4"/>
          <p:cNvSpPr/>
          <p:nvPr/>
        </p:nvSpPr>
        <p:spPr>
          <a:xfrm rot="-738203">
            <a:off x="16174253" y="236167"/>
            <a:ext cx="1712228" cy="2025216"/>
          </a:xfrm>
          <a:custGeom>
            <a:avLst/>
            <a:gdLst/>
            <a:ahLst/>
            <a:cxnLst/>
            <a:rect l="l" t="t" r="r" b="b"/>
            <a:pathLst>
              <a:path w="1712228" h="2025216">
                <a:moveTo>
                  <a:pt x="0" y="0"/>
                </a:moveTo>
                <a:lnTo>
                  <a:pt x="1712228" y="0"/>
                </a:lnTo>
                <a:lnTo>
                  <a:pt x="1712228" y="2025216"/>
                </a:lnTo>
                <a:lnTo>
                  <a:pt x="0" y="2025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noAutofit/>
          </a:bodyPr>
          <a:lstStyle/>
          <a:p>
            <a:endParaRPr/>
          </a:p>
        </p:txBody>
      </p:sp>
      <p:sp>
        <p:nvSpPr>
          <p:cNvPr id="5" name="Freeform 5"/>
          <p:cNvSpPr/>
          <p:nvPr/>
        </p:nvSpPr>
        <p:spPr>
          <a:xfrm rot="738690">
            <a:off x="2349498" y="8371693"/>
            <a:ext cx="2008973" cy="1416116"/>
          </a:xfrm>
          <a:custGeom>
            <a:avLst/>
            <a:gdLst/>
            <a:ahLst/>
            <a:cxnLst/>
            <a:rect l="l" t="t" r="r" b="b"/>
            <a:pathLst>
              <a:path w="2008973" h="1416116">
                <a:moveTo>
                  <a:pt x="0" y="0"/>
                </a:moveTo>
                <a:lnTo>
                  <a:pt x="2008974" y="0"/>
                </a:lnTo>
                <a:lnTo>
                  <a:pt x="2008974" y="1416116"/>
                </a:lnTo>
                <a:lnTo>
                  <a:pt x="0" y="14161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
        <p:nvSpPr>
          <p:cNvPr id="6" name="TextBox 6"/>
          <p:cNvSpPr txBox="1"/>
          <p:nvPr/>
        </p:nvSpPr>
        <p:spPr>
          <a:xfrm>
            <a:off x="4287476" y="639175"/>
            <a:ext cx="9713048" cy="1219200"/>
          </a:xfrm>
          <a:prstGeom prst="rect">
            <a:avLst/>
          </a:prstGeom>
        </p:spPr>
        <p:txBody>
          <a:bodyPr lIns="0" tIns="0" rIns="0" bIns="0" rtlCol="0" anchor="t">
            <a:noAutofit/>
          </a:bodyPr>
          <a:lstStyle/>
          <a:p>
            <a:pPr algn="ctr" rtl="0">
              <a:lnSpc>
                <a:spcPts val="9600"/>
              </a:lnSpc>
            </a:pPr>
            <a:r>
              <a:rPr lang="es-419" sz="8000" b="1" i="0" u="none" strike="noStrike">
                <a:solidFill>
                  <a:srgbClr val="000000"/>
                </a:solidFill>
                <a:latin typeface="Prompt Bold"/>
                <a:ea typeface="Prompt Bold"/>
                <a:cs typeface="Prompt Bold"/>
                <a:sym typeface="Prompt Bold"/>
              </a:rPr>
              <a:t>¿Preguntas?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76" t="-2254" r="-693" b="-5552"/>
            </a:stretch>
          </a:blipFill>
        </p:spPr>
        <p:txBody>
          <a:bodyPr>
            <a:noAutofit/>
          </a:bodyPr>
          <a:lstStyle/>
          <a:p>
            <a:endParaRPr/>
          </a:p>
        </p:txBody>
      </p:sp>
      <p:sp>
        <p:nvSpPr>
          <p:cNvPr id="3" name="Freeform 3"/>
          <p:cNvSpPr/>
          <p:nvPr/>
        </p:nvSpPr>
        <p:spPr>
          <a:xfrm>
            <a:off x="15288718" y="1163199"/>
            <a:ext cx="2426340" cy="1710315"/>
          </a:xfrm>
          <a:custGeom>
            <a:avLst/>
            <a:gdLst/>
            <a:ahLst/>
            <a:cxnLst/>
            <a:rect l="l" t="t" r="r" b="b"/>
            <a:pathLst>
              <a:path w="2426340" h="1710315">
                <a:moveTo>
                  <a:pt x="0" y="0"/>
                </a:moveTo>
                <a:lnTo>
                  <a:pt x="2426341" y="0"/>
                </a:lnTo>
                <a:lnTo>
                  <a:pt x="2426341" y="1710315"/>
                </a:lnTo>
                <a:lnTo>
                  <a:pt x="0" y="17103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4" name="Freeform 4"/>
          <p:cNvSpPr/>
          <p:nvPr/>
        </p:nvSpPr>
        <p:spPr>
          <a:xfrm>
            <a:off x="13127546" y="155266"/>
            <a:ext cx="1803284" cy="2015867"/>
          </a:xfrm>
          <a:custGeom>
            <a:avLst/>
            <a:gdLst/>
            <a:ahLst/>
            <a:cxnLst/>
            <a:rect l="l" t="t" r="r" b="b"/>
            <a:pathLst>
              <a:path w="1803284" h="2015867">
                <a:moveTo>
                  <a:pt x="0" y="0"/>
                </a:moveTo>
                <a:lnTo>
                  <a:pt x="1803285" y="0"/>
                </a:lnTo>
                <a:lnTo>
                  <a:pt x="1803285" y="2015866"/>
                </a:lnTo>
                <a:lnTo>
                  <a:pt x="0" y="2015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noAutofit/>
          </a:bodyPr>
          <a:lstStyle/>
          <a:p>
            <a:endParaRPr/>
          </a:p>
        </p:txBody>
      </p:sp>
      <p:sp>
        <p:nvSpPr>
          <p:cNvPr id="5" name="Freeform 5"/>
          <p:cNvSpPr/>
          <p:nvPr/>
        </p:nvSpPr>
        <p:spPr>
          <a:xfrm>
            <a:off x="14164354" y="3112768"/>
            <a:ext cx="1778788" cy="1593367"/>
          </a:xfrm>
          <a:custGeom>
            <a:avLst/>
            <a:gdLst/>
            <a:ahLst/>
            <a:cxnLst/>
            <a:rect l="l" t="t" r="r" b="b"/>
            <a:pathLst>
              <a:path w="1778788" h="1593367">
                <a:moveTo>
                  <a:pt x="0" y="0"/>
                </a:moveTo>
                <a:lnTo>
                  <a:pt x="1778788" y="0"/>
                </a:lnTo>
                <a:lnTo>
                  <a:pt x="1778788" y="1593367"/>
                </a:lnTo>
                <a:lnTo>
                  <a:pt x="0" y="159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oAutofit/>
          </a:bodyPr>
          <a:lstStyle/>
          <a:p>
            <a:endParaRPr/>
          </a:p>
        </p:txBody>
      </p:sp>
      <p:sp>
        <p:nvSpPr>
          <p:cNvPr id="6" name="Freeform 6"/>
          <p:cNvSpPr/>
          <p:nvPr/>
        </p:nvSpPr>
        <p:spPr>
          <a:xfrm>
            <a:off x="13127546" y="4925196"/>
            <a:ext cx="1854707" cy="1837846"/>
          </a:xfrm>
          <a:custGeom>
            <a:avLst/>
            <a:gdLst/>
            <a:ahLst/>
            <a:cxnLst/>
            <a:rect l="l" t="t" r="r" b="b"/>
            <a:pathLst>
              <a:path w="1854707" h="1837846">
                <a:moveTo>
                  <a:pt x="0" y="0"/>
                </a:moveTo>
                <a:lnTo>
                  <a:pt x="1854707" y="0"/>
                </a:lnTo>
                <a:lnTo>
                  <a:pt x="1854707" y="1837845"/>
                </a:lnTo>
                <a:lnTo>
                  <a:pt x="0" y="18378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oAutofit/>
          </a:bodyPr>
          <a:lstStyle/>
          <a:p>
            <a:endParaRPr/>
          </a:p>
        </p:txBody>
      </p:sp>
      <p:sp>
        <p:nvSpPr>
          <p:cNvPr id="7" name="Freeform 7"/>
          <p:cNvSpPr/>
          <p:nvPr/>
        </p:nvSpPr>
        <p:spPr>
          <a:xfrm>
            <a:off x="15569220" y="4072356"/>
            <a:ext cx="2218942" cy="2142288"/>
          </a:xfrm>
          <a:custGeom>
            <a:avLst/>
            <a:gdLst/>
            <a:ahLst/>
            <a:cxnLst/>
            <a:rect l="l" t="t" r="r" b="b"/>
            <a:pathLst>
              <a:path w="2218942" h="2142288">
                <a:moveTo>
                  <a:pt x="0" y="0"/>
                </a:moveTo>
                <a:lnTo>
                  <a:pt x="2218943" y="0"/>
                </a:lnTo>
                <a:lnTo>
                  <a:pt x="2218943" y="2142288"/>
                </a:lnTo>
                <a:lnTo>
                  <a:pt x="0" y="21422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noAutofit/>
          </a:bodyPr>
          <a:lstStyle/>
          <a:p>
            <a:endParaRPr/>
          </a:p>
        </p:txBody>
      </p:sp>
      <p:sp>
        <p:nvSpPr>
          <p:cNvPr id="8" name="Freeform 8"/>
          <p:cNvSpPr/>
          <p:nvPr/>
        </p:nvSpPr>
        <p:spPr>
          <a:xfrm>
            <a:off x="15475144" y="7017489"/>
            <a:ext cx="2313019" cy="2144362"/>
          </a:xfrm>
          <a:custGeom>
            <a:avLst/>
            <a:gdLst/>
            <a:ahLst/>
            <a:cxnLst/>
            <a:rect l="l" t="t" r="r" b="b"/>
            <a:pathLst>
              <a:path w="2313019" h="2144362">
                <a:moveTo>
                  <a:pt x="0" y="0"/>
                </a:moveTo>
                <a:lnTo>
                  <a:pt x="2313019" y="0"/>
                </a:lnTo>
                <a:lnTo>
                  <a:pt x="2313019" y="2144362"/>
                </a:lnTo>
                <a:lnTo>
                  <a:pt x="0" y="21443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noAutofit/>
          </a:bodyPr>
          <a:lstStyle/>
          <a:p>
            <a:endParaRPr/>
          </a:p>
        </p:txBody>
      </p:sp>
      <p:sp>
        <p:nvSpPr>
          <p:cNvPr id="9" name="Freeform 9"/>
          <p:cNvSpPr/>
          <p:nvPr/>
        </p:nvSpPr>
        <p:spPr>
          <a:xfrm>
            <a:off x="13702337" y="8089670"/>
            <a:ext cx="2048362" cy="2086295"/>
          </a:xfrm>
          <a:custGeom>
            <a:avLst/>
            <a:gdLst/>
            <a:ahLst/>
            <a:cxnLst/>
            <a:rect l="l" t="t" r="r" b="b"/>
            <a:pathLst>
              <a:path w="2048362" h="2086295">
                <a:moveTo>
                  <a:pt x="0" y="0"/>
                </a:moveTo>
                <a:lnTo>
                  <a:pt x="2048362" y="0"/>
                </a:lnTo>
                <a:lnTo>
                  <a:pt x="2048362" y="2086295"/>
                </a:lnTo>
                <a:lnTo>
                  <a:pt x="0" y="208629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noAutofit/>
          </a:bodyPr>
          <a:lstStyle/>
          <a:p>
            <a:endParaRPr/>
          </a:p>
        </p:txBody>
      </p:sp>
      <p:sp>
        <p:nvSpPr>
          <p:cNvPr id="10" name="TextBox 10"/>
          <p:cNvSpPr txBox="1"/>
          <p:nvPr/>
        </p:nvSpPr>
        <p:spPr>
          <a:xfrm>
            <a:off x="831406" y="1937119"/>
            <a:ext cx="11705591" cy="1219200"/>
          </a:xfrm>
          <a:prstGeom prst="rect">
            <a:avLst/>
          </a:prstGeom>
        </p:spPr>
        <p:txBody>
          <a:bodyPr lIns="0" tIns="0" rIns="0" bIns="0" rtlCol="0" anchor="t">
            <a:noAutofit/>
          </a:bodyPr>
          <a:lstStyle/>
          <a:p>
            <a:pPr algn="l" rtl="0">
              <a:lnSpc>
                <a:spcPts val="9600"/>
              </a:lnSpc>
            </a:pPr>
            <a:r>
              <a:rPr lang="es-419" sz="8000" b="1" i="0" u="none" strike="noStrike">
                <a:solidFill>
                  <a:srgbClr val="000000"/>
                </a:solidFill>
                <a:latin typeface="Prompt Bold"/>
                <a:ea typeface="Prompt Bold"/>
                <a:cs typeface="Prompt Bold"/>
                <a:sym typeface="Prompt Bold"/>
              </a:rPr>
              <a:t>Más información:</a:t>
            </a:r>
          </a:p>
        </p:txBody>
      </p:sp>
      <p:sp>
        <p:nvSpPr>
          <p:cNvPr id="11" name="TextBox 11"/>
          <p:cNvSpPr txBox="1"/>
          <p:nvPr/>
        </p:nvSpPr>
        <p:spPr>
          <a:xfrm>
            <a:off x="370935" y="4325121"/>
            <a:ext cx="12626533" cy="600075"/>
          </a:xfrm>
          <a:prstGeom prst="rect">
            <a:avLst/>
          </a:prstGeom>
        </p:spPr>
        <p:txBody>
          <a:bodyPr lIns="0" tIns="0" rIns="0" bIns="0" rtlCol="0" anchor="t">
            <a:noAutofit/>
          </a:bodyPr>
          <a:lstStyle/>
          <a:p>
            <a:pPr marL="856548" lvl="1" indent="-428274" rtl="0">
              <a:lnSpc>
                <a:spcPts val="4760"/>
              </a:lnSpc>
              <a:buFont typeface="Arial"/>
              <a:buChar char="•"/>
            </a:pPr>
            <a:r>
              <a:rPr lang="es-419" sz="3900" b="1" i="0" u="none" strike="noStrike" dirty="0">
                <a:solidFill>
                  <a:srgbClr val="000000"/>
                </a:solidFill>
                <a:latin typeface="Prompt Bold"/>
                <a:ea typeface="Prompt Bold"/>
                <a:cs typeface="Prompt Bold"/>
                <a:sym typeface="Prompt Bold"/>
              </a:rPr>
              <a:t>Formule sus preguntas: students@PAEAonline.org</a:t>
            </a:r>
          </a:p>
        </p:txBody>
      </p:sp>
      <p:sp>
        <p:nvSpPr>
          <p:cNvPr id="12" name="TextBox 12"/>
          <p:cNvSpPr txBox="1"/>
          <p:nvPr/>
        </p:nvSpPr>
        <p:spPr>
          <a:xfrm>
            <a:off x="370935" y="5562891"/>
            <a:ext cx="9725327" cy="1200150"/>
          </a:xfrm>
          <a:prstGeom prst="rect">
            <a:avLst/>
          </a:prstGeom>
        </p:spPr>
        <p:txBody>
          <a:bodyPr lIns="0" tIns="0" rIns="0" bIns="0" rtlCol="0" anchor="t">
            <a:noAutofit/>
          </a:bodyPr>
          <a:lstStyle/>
          <a:p>
            <a:pPr marL="856548" lvl="1" indent="-428274" rtl="0">
              <a:lnSpc>
                <a:spcPts val="4760"/>
              </a:lnSpc>
              <a:buFont typeface="Arial"/>
              <a:buChar char="•"/>
            </a:pPr>
            <a:r>
              <a:rPr lang="es-419" sz="3900" b="1" i="0" u="none" strike="noStrike" dirty="0">
                <a:solidFill>
                  <a:srgbClr val="000000"/>
                </a:solidFill>
                <a:latin typeface="Prompt Bold"/>
                <a:ea typeface="Prompt Bold"/>
                <a:cs typeface="Prompt Bold"/>
                <a:sym typeface="Prompt Bold"/>
              </a:rPr>
              <a:t>Visite el Directorio de Programas CASPA: www.PAEAonline.org/our-programs</a:t>
            </a:r>
          </a:p>
        </p:txBody>
      </p:sp>
      <p:sp>
        <p:nvSpPr>
          <p:cNvPr id="13" name="TextBox 13"/>
          <p:cNvSpPr txBox="1"/>
          <p:nvPr/>
        </p:nvSpPr>
        <p:spPr>
          <a:xfrm>
            <a:off x="370935" y="7489595"/>
            <a:ext cx="13443773" cy="1200150"/>
          </a:xfrm>
          <a:prstGeom prst="rect">
            <a:avLst/>
          </a:prstGeom>
        </p:spPr>
        <p:txBody>
          <a:bodyPr lIns="0" tIns="0" rIns="0" bIns="0" rtlCol="0" anchor="t">
            <a:noAutofit/>
          </a:bodyPr>
          <a:lstStyle/>
          <a:p>
            <a:pPr marL="856548" lvl="1" indent="-428274" algn="l" rtl="0">
              <a:lnSpc>
                <a:spcPts val="4760"/>
              </a:lnSpc>
              <a:buFont typeface="Arial"/>
              <a:buChar char="•"/>
            </a:pPr>
            <a:r>
              <a:rPr lang="es-419" sz="3900" b="1" i="0" u="none" strike="noStrike" dirty="0">
                <a:solidFill>
                  <a:srgbClr val="000000"/>
                </a:solidFill>
                <a:latin typeface="Prompt Bold"/>
                <a:ea typeface="Prompt Bold"/>
                <a:cs typeface="Prompt Bold"/>
                <a:sym typeface="Prompt Bold"/>
              </a:rPr>
              <a:t>Página web de Pre-PA &amp; Asesores: </a:t>
            </a:r>
            <a:br>
              <a:rPr lang="es-419" sz="3900" b="1" i="0" u="none" strike="noStrike" dirty="0">
                <a:solidFill>
                  <a:srgbClr val="000000"/>
                </a:solidFill>
                <a:latin typeface="Prompt Bold"/>
                <a:ea typeface="Prompt Bold"/>
                <a:cs typeface="Prompt Bold"/>
                <a:sym typeface="Prompt Bold"/>
              </a:rPr>
            </a:br>
            <a:r>
              <a:rPr lang="es-419" sz="3900" b="1" i="0" u="none" strike="noStrike" dirty="0">
                <a:solidFill>
                  <a:srgbClr val="000000"/>
                </a:solidFill>
                <a:latin typeface="Prompt Bold"/>
                <a:ea typeface="Prompt Bold"/>
                <a:cs typeface="Prompt Bold"/>
                <a:sym typeface="Prompt Bold"/>
              </a:rPr>
              <a:t>www.PAEAonline.org/how-we-can-help/advisors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63333" y="-481541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noAutofit/>
          </a:bodyPr>
          <a:lstStyle/>
          <a:p>
            <a:endParaRPr/>
          </a:p>
        </p:txBody>
      </p:sp>
      <p:sp>
        <p:nvSpPr>
          <p:cNvPr id="3" name="Freeform 3"/>
          <p:cNvSpPr/>
          <p:nvPr/>
        </p:nvSpPr>
        <p:spPr>
          <a:xfrm>
            <a:off x="-6873715" y="-2958545"/>
            <a:ext cx="11011059" cy="16216136"/>
          </a:xfrm>
          <a:custGeom>
            <a:avLst/>
            <a:gdLst/>
            <a:ahLst/>
            <a:cxnLst/>
            <a:rect l="l" t="t" r="r" b="b"/>
            <a:pathLst>
              <a:path w="11011059" h="16216135">
                <a:moveTo>
                  <a:pt x="0" y="0"/>
                </a:moveTo>
                <a:lnTo>
                  <a:pt x="11011059" y="0"/>
                </a:lnTo>
                <a:lnTo>
                  <a:pt x="11011059" y="16216135"/>
                </a:lnTo>
                <a:lnTo>
                  <a:pt x="0" y="16216135"/>
                </a:lnTo>
                <a:lnTo>
                  <a:pt x="0" y="0"/>
                </a:lnTo>
                <a:close/>
              </a:path>
            </a:pathLst>
          </a:custGeom>
          <a:blipFill>
            <a:blip r:embed="rId3"/>
            <a:stretch>
              <a:fillRect l="-1729" r="-1729"/>
            </a:stretch>
          </a:blipFill>
        </p:spPr>
        <p:txBody>
          <a:bodyPr>
            <a:noAutofit/>
          </a:bodyPr>
          <a:lstStyle/>
          <a:p>
            <a:endParaRPr/>
          </a:p>
        </p:txBody>
      </p:sp>
      <p:sp>
        <p:nvSpPr>
          <p:cNvPr id="4" name="Freeform 4"/>
          <p:cNvSpPr/>
          <p:nvPr/>
        </p:nvSpPr>
        <p:spPr>
          <a:xfrm rot="10524830">
            <a:off x="14284472" y="-5473408"/>
            <a:ext cx="11011059" cy="16216136"/>
          </a:xfrm>
          <a:custGeom>
            <a:avLst/>
            <a:gdLst/>
            <a:ahLst/>
            <a:cxnLst/>
            <a:rect l="l" t="t" r="r" b="b"/>
            <a:pathLst>
              <a:path w="11011059" h="16216135">
                <a:moveTo>
                  <a:pt x="0" y="0"/>
                </a:moveTo>
                <a:lnTo>
                  <a:pt x="11011059" y="0"/>
                </a:lnTo>
                <a:lnTo>
                  <a:pt x="11011059" y="16216136"/>
                </a:lnTo>
                <a:lnTo>
                  <a:pt x="0" y="16216136"/>
                </a:lnTo>
                <a:lnTo>
                  <a:pt x="0" y="0"/>
                </a:lnTo>
                <a:close/>
              </a:path>
            </a:pathLst>
          </a:custGeom>
          <a:blipFill>
            <a:blip r:embed="rId3"/>
            <a:stretch>
              <a:fillRect l="-1729" r="-1729"/>
            </a:stretch>
          </a:blipFill>
        </p:spPr>
        <p:txBody>
          <a:bodyPr>
            <a:noAutofit/>
          </a:bodyPr>
          <a:lstStyle/>
          <a:p>
            <a:endParaRPr/>
          </a:p>
        </p:txBody>
      </p:sp>
      <p:graphicFrame>
        <p:nvGraphicFramePr>
          <p:cNvPr id="5" name="Table 5"/>
          <p:cNvGraphicFramePr>
            <a:graphicFrameLocks noGrp="1"/>
          </p:cNvGraphicFramePr>
          <p:nvPr>
            <p:extLst>
              <p:ext uri="{D42A27DB-BD31-4B8C-83A1-F6EECF244321}">
                <p14:modId xmlns:p14="http://schemas.microsoft.com/office/powerpoint/2010/main" val="1266097944"/>
              </p:ext>
            </p:extLst>
          </p:nvPr>
        </p:nvGraphicFramePr>
        <p:xfrm>
          <a:off x="2007370" y="2634660"/>
          <a:ext cx="14456532" cy="3873109"/>
        </p:xfrm>
        <a:graphic>
          <a:graphicData uri="http://schemas.openxmlformats.org/drawingml/2006/table">
            <a:tbl>
              <a:tblPr/>
              <a:tblGrid>
                <a:gridCol w="4818844">
                  <a:extLst>
                    <a:ext uri="{9D8B030D-6E8A-4147-A177-3AD203B41FA5}">
                      <a16:colId xmlns:a16="http://schemas.microsoft.com/office/drawing/2014/main" val="20000"/>
                    </a:ext>
                  </a:extLst>
                </a:gridCol>
                <a:gridCol w="4818844">
                  <a:extLst>
                    <a:ext uri="{9D8B030D-6E8A-4147-A177-3AD203B41FA5}">
                      <a16:colId xmlns:a16="http://schemas.microsoft.com/office/drawing/2014/main" val="20001"/>
                    </a:ext>
                  </a:extLst>
                </a:gridCol>
                <a:gridCol w="4818844">
                  <a:extLst>
                    <a:ext uri="{9D8B030D-6E8A-4147-A177-3AD203B41FA5}">
                      <a16:colId xmlns:a16="http://schemas.microsoft.com/office/drawing/2014/main" val="20002"/>
                    </a:ext>
                  </a:extLst>
                </a:gridCol>
              </a:tblGrid>
              <a:tr h="1119382">
                <a:tc>
                  <a:txBody>
                    <a:bodyPr/>
                    <a:lstStyle/>
                    <a:p>
                      <a:pPr algn="ctr" rtl="0">
                        <a:lnSpc>
                          <a:spcPts val="2400"/>
                        </a:lnSpc>
                        <a:defRPr/>
                      </a:pPr>
                      <a:r>
                        <a:rPr lang="es-419" sz="2000" b="1" i="0" u="none" strike="noStrike" dirty="0">
                          <a:solidFill>
                            <a:srgbClr val="000000"/>
                          </a:solidFill>
                          <a:latin typeface="Prompt Semi-Bold"/>
                          <a:ea typeface="Prompt Semi-Bold"/>
                          <a:cs typeface="Prompt Semi-Bold"/>
                          <a:sym typeface="Prompt Semi-Bold"/>
                        </a:rPr>
                        <a:t>Trabajos de los PA</a:t>
                      </a:r>
                      <a:endParaRPr lang="en-US" sz="1100" dirty="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FD0CF"/>
                    </a:solidFill>
                  </a:tcPr>
                </a:tc>
                <a:tc>
                  <a:txBody>
                    <a:bodyPr/>
                    <a:lstStyle/>
                    <a:p>
                      <a:pPr algn="ctr" rtl="0">
                        <a:lnSpc>
                          <a:spcPts val="2400"/>
                        </a:lnSpc>
                        <a:defRPr/>
                      </a:pPr>
                      <a:r>
                        <a:rPr lang="es-419" sz="2000" b="1" i="0" u="none" strike="noStrike" dirty="0">
                          <a:solidFill>
                            <a:srgbClr val="000000"/>
                          </a:solidFill>
                          <a:latin typeface="Prompt Semi-Bold"/>
                          <a:ea typeface="Prompt Semi-Bold"/>
                          <a:cs typeface="Prompt Semi-Bold"/>
                          <a:sym typeface="Prompt Semi-Bold"/>
                        </a:rPr>
                        <a:t>Trabajos de los PA</a:t>
                      </a:r>
                      <a:endParaRPr lang="en-US" sz="1100" dirty="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FD0CF"/>
                    </a:solidFill>
                  </a:tcPr>
                </a:tc>
                <a:tc>
                  <a:txBody>
                    <a:bodyPr/>
                    <a:lstStyle/>
                    <a:p>
                      <a:pPr algn="ctr" rtl="0">
                        <a:lnSpc>
                          <a:spcPts val="2400"/>
                        </a:lnSpc>
                        <a:defRPr/>
                      </a:pPr>
                      <a:r>
                        <a:rPr lang="es-419" sz="2000" b="1" i="0" u="none" strike="noStrike" dirty="0">
                          <a:solidFill>
                            <a:srgbClr val="000000"/>
                          </a:solidFill>
                          <a:latin typeface="Prompt Semi-Bold"/>
                          <a:ea typeface="Prompt Semi-Bold"/>
                          <a:cs typeface="Prompt Semi-Bold"/>
                          <a:sym typeface="Prompt Semi-Bold"/>
                        </a:rPr>
                        <a:t>Trabajos de los PA</a:t>
                      </a:r>
                      <a:endParaRPr lang="en-US" sz="1100" dirty="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FD0CF"/>
                    </a:solidFill>
                  </a:tcPr>
                </a:tc>
                <a:extLst>
                  <a:ext uri="{0D108BD9-81ED-4DB2-BD59-A6C34878D82A}">
                    <a16:rowId xmlns:a16="http://schemas.microsoft.com/office/drawing/2014/main" val="10000"/>
                  </a:ext>
                </a:extLst>
              </a:tr>
              <a:tr h="917909">
                <a:tc>
                  <a:txBody>
                    <a:bodyPr/>
                    <a:lstStyle/>
                    <a:p>
                      <a:pPr algn="ctr" rtl="0">
                        <a:lnSpc>
                          <a:spcPts val="2100"/>
                        </a:lnSpc>
                        <a:defRPr/>
                      </a:pPr>
                      <a:r>
                        <a:rPr lang="es-419" sz="1500" b="0" i="0" u="none" strike="noStrike" dirty="0">
                          <a:solidFill>
                            <a:srgbClr val="000000"/>
                          </a:solidFill>
                          <a:latin typeface="Open Sauce"/>
                          <a:ea typeface="Open Sauce"/>
                          <a:cs typeface="Open Sauce"/>
                          <a:sym typeface="Open Sauce"/>
                        </a:rPr>
                        <a:t>Realizan exámenes físicos</a:t>
                      </a:r>
                      <a:endParaRPr lang="en-US" sz="1100" dirty="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ctr" rtl="0">
                        <a:lnSpc>
                          <a:spcPts val="2100"/>
                        </a:lnSpc>
                        <a:defRPr/>
                      </a:pPr>
                      <a:r>
                        <a:rPr lang="es-419" sz="1500" b="0" i="0" u="none" strike="noStrike" dirty="0">
                          <a:solidFill>
                            <a:srgbClr val="000000"/>
                          </a:solidFill>
                          <a:latin typeface="Open Sauce"/>
                          <a:ea typeface="Open Sauce"/>
                          <a:cs typeface="Open Sauce"/>
                          <a:sym typeface="Open Sauce"/>
                        </a:rPr>
                        <a:t>Solicitan e interpretan pruebas médicas</a:t>
                      </a:r>
                      <a:endParaRPr lang="en-US" sz="1100" dirty="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ctr" rtl="0">
                        <a:lnSpc>
                          <a:spcPts val="2100"/>
                        </a:lnSpc>
                        <a:defRPr/>
                      </a:pPr>
                      <a:r>
                        <a:rPr lang="es-419" sz="1500" b="0" i="0" u="none" strike="noStrike">
                          <a:solidFill>
                            <a:srgbClr val="000000"/>
                          </a:solidFill>
                          <a:latin typeface="Open Sauce"/>
                          <a:ea typeface="Open Sauce"/>
                          <a:cs typeface="Open Sauce"/>
                          <a:sym typeface="Open Sauce"/>
                        </a:rPr>
                        <a:t>Ayudan en la cirugía</a:t>
                      </a:r>
                      <a:endParaRPr lang="en-US" sz="110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17909">
                <a:tc>
                  <a:txBody>
                    <a:bodyPr/>
                    <a:lstStyle/>
                    <a:p>
                      <a:pPr algn="ctr" rtl="0">
                        <a:lnSpc>
                          <a:spcPts val="2100"/>
                        </a:lnSpc>
                        <a:defRPr/>
                      </a:pPr>
                      <a:r>
                        <a:rPr lang="es-419" sz="1500" b="0" i="0" u="none" strike="noStrike" dirty="0">
                          <a:solidFill>
                            <a:srgbClr val="000000"/>
                          </a:solidFill>
                          <a:latin typeface="Open Sauce"/>
                          <a:ea typeface="Open Sauce"/>
                          <a:cs typeface="Open Sauce"/>
                          <a:sym typeface="Open Sauce"/>
                        </a:rPr>
                        <a:t>Diagnostican y tratan enfermedades</a:t>
                      </a:r>
                      <a:endParaRPr lang="en-US" sz="1100" dirty="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ctr" rtl="0">
                        <a:lnSpc>
                          <a:spcPts val="2100"/>
                        </a:lnSpc>
                        <a:defRPr/>
                      </a:pPr>
                      <a:r>
                        <a:rPr lang="es-419" sz="1500" b="0" i="0" u="none" strike="noStrike" dirty="0">
                          <a:solidFill>
                            <a:srgbClr val="000000"/>
                          </a:solidFill>
                          <a:latin typeface="Open Sauce"/>
                          <a:ea typeface="Open Sauce"/>
                          <a:cs typeface="Open Sauce"/>
                          <a:sym typeface="Open Sauce"/>
                        </a:rPr>
                        <a:t>Asesoran sobre atención médica preventiva</a:t>
                      </a:r>
                      <a:endParaRPr lang="en-US" sz="1100" dirty="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ctr" rtl="0">
                        <a:lnSpc>
                          <a:spcPts val="2100"/>
                        </a:lnSpc>
                        <a:defRPr/>
                      </a:pPr>
                      <a:r>
                        <a:rPr lang="es-419" sz="1500" b="0" i="0" u="none" strike="noStrike">
                          <a:solidFill>
                            <a:srgbClr val="000000"/>
                          </a:solidFill>
                          <a:latin typeface="Open Sauce"/>
                          <a:ea typeface="Open Sauce"/>
                          <a:cs typeface="Open Sauce"/>
                          <a:sym typeface="Open Sauce"/>
                        </a:rPr>
                        <a:t>Realizan procedimientos</a:t>
                      </a:r>
                      <a:endParaRPr lang="en-US" sz="110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17909">
                <a:tc>
                  <a:txBody>
                    <a:bodyPr/>
                    <a:lstStyle/>
                    <a:p>
                      <a:pPr algn="ctr" rtl="0">
                        <a:lnSpc>
                          <a:spcPts val="2100"/>
                        </a:lnSpc>
                        <a:defRPr/>
                      </a:pPr>
                      <a:r>
                        <a:rPr lang="es-419" sz="1500" b="0" i="0" u="none" strike="noStrike">
                          <a:solidFill>
                            <a:srgbClr val="000000"/>
                          </a:solidFill>
                          <a:latin typeface="Open Sauce"/>
                          <a:ea typeface="Open Sauce"/>
                          <a:cs typeface="Open Sauce"/>
                          <a:sym typeface="Open Sauce"/>
                        </a:rPr>
                        <a:t>Hacen recetas</a:t>
                      </a:r>
                      <a:endParaRPr lang="en-US" sz="110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ctr" rtl="0">
                        <a:lnSpc>
                          <a:spcPts val="2100"/>
                        </a:lnSpc>
                        <a:defRPr/>
                      </a:pPr>
                      <a:r>
                        <a:rPr lang="es-419" sz="1500" b="0" i="0" u="none" strike="noStrike" dirty="0">
                          <a:solidFill>
                            <a:srgbClr val="000000"/>
                          </a:solidFill>
                          <a:latin typeface="Open Sauce"/>
                          <a:ea typeface="Open Sauce"/>
                          <a:cs typeface="Open Sauce"/>
                          <a:sym typeface="Open Sauce"/>
                        </a:rPr>
                        <a:t>Educan a los pacientes y a sus familias</a:t>
                      </a:r>
                      <a:endParaRPr lang="en-US" sz="1100" dirty="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ctr" rtl="0">
                        <a:lnSpc>
                          <a:spcPts val="2100"/>
                        </a:lnSpc>
                        <a:defRPr/>
                      </a:pPr>
                      <a:r>
                        <a:rPr lang="es-419" sz="1500" b="0" i="0" u="none" strike="noStrike" dirty="0">
                          <a:solidFill>
                            <a:srgbClr val="000000"/>
                          </a:solidFill>
                          <a:latin typeface="Open Sauce"/>
                          <a:ea typeface="Open Sauce"/>
                          <a:cs typeface="Open Sauce"/>
                          <a:sym typeface="Open Sauce"/>
                        </a:rPr>
                        <a:t>Hacen rondas en los hospitales</a:t>
                      </a:r>
                      <a:endParaRPr lang="en-US" sz="1100" dirty="0"/>
                    </a:p>
                  </a:txBody>
                  <a:tcPr marL="171450" marR="171450" marT="171450" marB="1714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6" name="Freeform 6"/>
          <p:cNvSpPr/>
          <p:nvPr/>
        </p:nvSpPr>
        <p:spPr>
          <a:xfrm>
            <a:off x="6456813" y="6507768"/>
            <a:ext cx="5374374" cy="3580677"/>
          </a:xfrm>
          <a:custGeom>
            <a:avLst/>
            <a:gdLst/>
            <a:ahLst/>
            <a:cxnLst/>
            <a:rect l="l" t="t" r="r" b="b"/>
            <a:pathLst>
              <a:path w="5374374" h="3580677">
                <a:moveTo>
                  <a:pt x="0" y="0"/>
                </a:moveTo>
                <a:lnTo>
                  <a:pt x="5374374" y="0"/>
                </a:lnTo>
                <a:lnTo>
                  <a:pt x="5374374" y="3580677"/>
                </a:lnTo>
                <a:lnTo>
                  <a:pt x="0" y="3580677"/>
                </a:lnTo>
                <a:lnTo>
                  <a:pt x="0" y="0"/>
                </a:lnTo>
                <a:close/>
              </a:path>
            </a:pathLst>
          </a:custGeom>
          <a:blipFill>
            <a:blip r:embed="rId4"/>
            <a:stretch>
              <a:fillRect/>
            </a:stretch>
          </a:blipFill>
        </p:spPr>
        <p:txBody>
          <a:bodyPr>
            <a:noAutofit/>
          </a:bodyPr>
          <a:lstStyle/>
          <a:p>
            <a:endParaRPr/>
          </a:p>
        </p:txBody>
      </p:sp>
      <p:grpSp>
        <p:nvGrpSpPr>
          <p:cNvPr id="7" name="Group 7"/>
          <p:cNvGrpSpPr/>
          <p:nvPr/>
        </p:nvGrpSpPr>
        <p:grpSpPr>
          <a:xfrm>
            <a:off x="-838200" y="1028700"/>
            <a:ext cx="16692501" cy="1916702"/>
            <a:chOff x="0" y="0"/>
            <a:chExt cx="19519736" cy="2555602"/>
          </a:xfrm>
        </p:grpSpPr>
        <p:sp>
          <p:nvSpPr>
            <p:cNvPr id="8" name="TextBox 8"/>
            <p:cNvSpPr txBox="1"/>
            <p:nvPr/>
          </p:nvSpPr>
          <p:spPr>
            <a:xfrm>
              <a:off x="0" y="0"/>
              <a:ext cx="19519736" cy="1803400"/>
            </a:xfrm>
            <a:prstGeom prst="rect">
              <a:avLst/>
            </a:prstGeom>
          </p:spPr>
          <p:txBody>
            <a:bodyPr lIns="0" tIns="0" rIns="0" bIns="0" rtlCol="0" anchor="t">
              <a:noAutofit/>
            </a:bodyPr>
            <a:lstStyle/>
            <a:p>
              <a:pPr algn="ctr" rtl="0">
                <a:lnSpc>
                  <a:spcPts val="10679"/>
                </a:lnSpc>
              </a:pPr>
              <a:r>
                <a:rPr lang="es-419" sz="8100" b="1" i="0" u="none" strike="noStrike" dirty="0">
                  <a:solidFill>
                    <a:srgbClr val="000000"/>
                  </a:solidFill>
                  <a:latin typeface="Prompt Bold"/>
                  <a:ea typeface="Prompt Bold"/>
                  <a:cs typeface="Prompt Bold"/>
                  <a:sym typeface="Prompt Bold"/>
                </a:rPr>
                <a:t>¿Qué hacen los PA?</a:t>
              </a:r>
            </a:p>
          </p:txBody>
        </p:sp>
        <p:sp>
          <p:nvSpPr>
            <p:cNvPr id="9" name="TextBox 9"/>
            <p:cNvSpPr txBox="1"/>
            <p:nvPr/>
          </p:nvSpPr>
          <p:spPr>
            <a:xfrm>
              <a:off x="2781632" y="1907902"/>
              <a:ext cx="13956474" cy="647700"/>
            </a:xfrm>
            <a:prstGeom prst="rect">
              <a:avLst/>
            </a:prstGeom>
          </p:spPr>
          <p:txBody>
            <a:bodyPr lIns="0" tIns="0" rIns="0" bIns="0" rtlCol="0" anchor="t">
              <a:noAutofit/>
            </a:bodyPr>
            <a:lstStyle/>
            <a:p>
              <a:pPr algn="ctr">
                <a:lnSpc>
                  <a:spcPts val="3900"/>
                </a:lnSpc>
              </a:pPr>
              <a:endParaRP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BF66"/>
        </a:solidFill>
        <a:effectLst/>
      </p:bgPr>
    </p:bg>
    <p:spTree>
      <p:nvGrpSpPr>
        <p:cNvPr id="1" name=""/>
        <p:cNvGrpSpPr/>
        <p:nvPr/>
      </p:nvGrpSpPr>
      <p:grpSpPr>
        <a:xfrm>
          <a:off x="0" y="0"/>
          <a:ext cx="0" cy="0"/>
          <a:chOff x="0" y="0"/>
          <a:chExt cx="0" cy="0"/>
        </a:xfrm>
      </p:grpSpPr>
      <p:sp>
        <p:nvSpPr>
          <p:cNvPr id="2" name="Freeform 2"/>
          <p:cNvSpPr/>
          <p:nvPr/>
        </p:nvSpPr>
        <p:spPr>
          <a:xfrm rot="-5400000">
            <a:off x="4282079" y="-1987723"/>
            <a:ext cx="10585390" cy="15589245"/>
          </a:xfrm>
          <a:custGeom>
            <a:avLst/>
            <a:gdLst/>
            <a:ahLst/>
            <a:cxnLst/>
            <a:rect l="l" t="t" r="r" b="b"/>
            <a:pathLst>
              <a:path w="10585390" h="15589245">
                <a:moveTo>
                  <a:pt x="0" y="0"/>
                </a:moveTo>
                <a:lnTo>
                  <a:pt x="10585390" y="0"/>
                </a:lnTo>
                <a:lnTo>
                  <a:pt x="10585390" y="15589246"/>
                </a:lnTo>
                <a:lnTo>
                  <a:pt x="0" y="15589246"/>
                </a:lnTo>
                <a:lnTo>
                  <a:pt x="0" y="0"/>
                </a:lnTo>
                <a:close/>
              </a:path>
            </a:pathLst>
          </a:custGeom>
          <a:blipFill>
            <a:blip r:embed="rId3"/>
            <a:stretch>
              <a:fillRect l="-1729" r="-1729"/>
            </a:stretch>
          </a:blipFill>
        </p:spPr>
        <p:txBody>
          <a:bodyPr>
            <a:noAutofit/>
          </a:bodyPr>
          <a:lstStyle/>
          <a:p>
            <a:endParaRPr/>
          </a:p>
        </p:txBody>
      </p:sp>
      <p:sp>
        <p:nvSpPr>
          <p:cNvPr id="3" name="Freeform 3"/>
          <p:cNvSpPr/>
          <p:nvPr/>
        </p:nvSpPr>
        <p:spPr>
          <a:xfrm>
            <a:off x="0" y="2383160"/>
            <a:ext cx="18146567" cy="6847480"/>
          </a:xfrm>
          <a:custGeom>
            <a:avLst/>
            <a:gdLst/>
            <a:ahLst/>
            <a:cxnLst/>
            <a:rect l="l" t="t" r="r" b="b"/>
            <a:pathLst>
              <a:path w="18146566" h="6847480">
                <a:moveTo>
                  <a:pt x="0" y="0"/>
                </a:moveTo>
                <a:lnTo>
                  <a:pt x="18146566" y="0"/>
                </a:lnTo>
                <a:lnTo>
                  <a:pt x="18146566" y="6847480"/>
                </a:lnTo>
                <a:lnTo>
                  <a:pt x="0" y="6847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noAutofit/>
          </a:bodyPr>
          <a:lstStyle/>
          <a:p>
            <a:endParaRPr/>
          </a:p>
        </p:txBody>
      </p:sp>
      <p:sp>
        <p:nvSpPr>
          <p:cNvPr id="4" name="TextBox 4"/>
          <p:cNvSpPr txBox="1"/>
          <p:nvPr/>
        </p:nvSpPr>
        <p:spPr>
          <a:xfrm>
            <a:off x="1175103" y="3757294"/>
            <a:ext cx="2933607" cy="1386206"/>
          </a:xfrm>
          <a:prstGeom prst="rect">
            <a:avLst/>
          </a:prstGeom>
        </p:spPr>
        <p:txBody>
          <a:bodyPr lIns="0" tIns="0" rIns="0" bIns="0" rtlCol="0" anchor="t">
            <a:noAutofit/>
          </a:bodyPr>
          <a:lstStyle/>
          <a:p>
            <a:pPr algn="ctr">
              <a:lnSpc>
                <a:spcPts val="2710"/>
              </a:lnSpc>
              <a:spcBef>
                <a:spcPct val="0"/>
              </a:spcBef>
            </a:pPr>
            <a:r>
              <a:rPr lang="es-419" sz="2200" b="1" i="0" u="none" strike="noStrike" dirty="0">
                <a:solidFill>
                  <a:srgbClr val="000000"/>
                </a:solidFill>
                <a:latin typeface="Prompt Bold"/>
                <a:ea typeface="Prompt Bold"/>
                <a:cs typeface="Prompt Bold"/>
                <a:sym typeface="Prompt Bold"/>
              </a:rPr>
              <a:t>Los médicos de la </a:t>
            </a:r>
            <a:r>
              <a:rPr lang="en-US" sz="2000" b="1" dirty="0">
                <a:solidFill>
                  <a:srgbClr val="000000"/>
                </a:solidFill>
                <a:latin typeface="Prompt Bold"/>
                <a:ea typeface="Prompt Bold"/>
                <a:cs typeface="Prompt Bold"/>
                <a:sym typeface="Prompt Bold"/>
              </a:rPr>
              <a:t>Duke University Medical School</a:t>
            </a:r>
            <a:r>
              <a:rPr lang="es-419" sz="2200" b="1" i="0" u="none" strike="noStrike" dirty="0">
                <a:solidFill>
                  <a:srgbClr val="000000"/>
                </a:solidFill>
                <a:latin typeface="Prompt Bold"/>
                <a:ea typeface="Prompt Bold"/>
                <a:cs typeface="Prompt Bold"/>
                <a:sym typeface="Prompt Bold"/>
              </a:rPr>
              <a:t> detectaron una necesidad.</a:t>
            </a:r>
          </a:p>
        </p:txBody>
      </p:sp>
      <p:sp>
        <p:nvSpPr>
          <p:cNvPr id="5" name="TextBox 5"/>
          <p:cNvSpPr txBox="1"/>
          <p:nvPr/>
        </p:nvSpPr>
        <p:spPr>
          <a:xfrm>
            <a:off x="2207924" y="8428264"/>
            <a:ext cx="867966" cy="352425"/>
          </a:xfrm>
          <a:prstGeom prst="rect">
            <a:avLst/>
          </a:prstGeom>
        </p:spPr>
        <p:txBody>
          <a:bodyPr lIns="0" tIns="0" rIns="0" bIns="0" rtlCol="0" anchor="t">
            <a:noAutofit/>
          </a:bodyPr>
          <a:lstStyle/>
          <a:p>
            <a:pPr algn="ctr" rtl="0">
              <a:lnSpc>
                <a:spcPts val="2879"/>
              </a:lnSpc>
              <a:spcBef>
                <a:spcPct val="0"/>
              </a:spcBef>
            </a:pPr>
            <a:r>
              <a:rPr lang="es-419" sz="2300" b="1" i="0" u="none" strike="noStrike" dirty="0">
                <a:solidFill>
                  <a:srgbClr val="FFFFFF"/>
                </a:solidFill>
                <a:latin typeface="Prompt Bold"/>
                <a:ea typeface="Prompt Bold"/>
                <a:cs typeface="Prompt Bold"/>
                <a:sym typeface="Prompt Bold"/>
              </a:rPr>
              <a:t>1960</a:t>
            </a:r>
          </a:p>
        </p:txBody>
      </p:sp>
      <p:sp>
        <p:nvSpPr>
          <p:cNvPr id="6" name="TextBox 6"/>
          <p:cNvSpPr txBox="1"/>
          <p:nvPr/>
        </p:nvSpPr>
        <p:spPr>
          <a:xfrm>
            <a:off x="5463391" y="3585209"/>
            <a:ext cx="2933607" cy="1730377"/>
          </a:xfrm>
          <a:prstGeom prst="rect">
            <a:avLst/>
          </a:prstGeom>
        </p:spPr>
        <p:txBody>
          <a:bodyPr lIns="0" tIns="0" rIns="0" bIns="0" rtlCol="0" anchor="t">
            <a:noAutofit/>
          </a:bodyPr>
          <a:lstStyle/>
          <a:p>
            <a:pPr algn="ctr" rtl="0">
              <a:lnSpc>
                <a:spcPts val="2710"/>
              </a:lnSpc>
              <a:spcBef>
                <a:spcPct val="0"/>
              </a:spcBef>
            </a:pPr>
            <a:r>
              <a:rPr lang="es-419" sz="2200" b="1" i="0" u="none" strike="noStrike" dirty="0">
                <a:solidFill>
                  <a:srgbClr val="000000"/>
                </a:solidFill>
                <a:latin typeface="Prompt Bold"/>
                <a:ea typeface="Prompt Bold"/>
                <a:cs typeface="Prompt Bold"/>
                <a:sym typeface="Prompt Bold"/>
              </a:rPr>
              <a:t>Antiguos militares buscaban una oportunidad de utilizar sus conocimientos médicos en la vida civil.</a:t>
            </a:r>
          </a:p>
        </p:txBody>
      </p:sp>
      <p:sp>
        <p:nvSpPr>
          <p:cNvPr id="7" name="TextBox 7"/>
          <p:cNvSpPr txBox="1"/>
          <p:nvPr/>
        </p:nvSpPr>
        <p:spPr>
          <a:xfrm>
            <a:off x="6591611" y="8428264"/>
            <a:ext cx="677168" cy="352425"/>
          </a:xfrm>
          <a:prstGeom prst="rect">
            <a:avLst/>
          </a:prstGeom>
        </p:spPr>
        <p:txBody>
          <a:bodyPr lIns="0" tIns="0" rIns="0" bIns="0" rtlCol="0" anchor="t">
            <a:noAutofit/>
          </a:bodyPr>
          <a:lstStyle/>
          <a:p>
            <a:pPr algn="ctr" rtl="0">
              <a:lnSpc>
                <a:spcPts val="2879"/>
              </a:lnSpc>
              <a:spcBef>
                <a:spcPct val="0"/>
              </a:spcBef>
            </a:pPr>
            <a:r>
              <a:rPr lang="es-419" sz="2300" b="1" i="0" u="none" strike="noStrike">
                <a:solidFill>
                  <a:srgbClr val="000000"/>
                </a:solidFill>
                <a:latin typeface="Prompt Bold"/>
                <a:ea typeface="Prompt Bold"/>
                <a:cs typeface="Prompt Bold"/>
                <a:sym typeface="Prompt Bold"/>
              </a:rPr>
              <a:t>1965</a:t>
            </a:r>
          </a:p>
        </p:txBody>
      </p:sp>
      <p:sp>
        <p:nvSpPr>
          <p:cNvPr id="8" name="TextBox 8"/>
          <p:cNvSpPr txBox="1"/>
          <p:nvPr/>
        </p:nvSpPr>
        <p:spPr>
          <a:xfrm>
            <a:off x="10923048" y="8428264"/>
            <a:ext cx="664071" cy="352425"/>
          </a:xfrm>
          <a:prstGeom prst="rect">
            <a:avLst/>
          </a:prstGeom>
        </p:spPr>
        <p:txBody>
          <a:bodyPr lIns="0" tIns="0" rIns="0" bIns="0" rtlCol="0" anchor="t">
            <a:noAutofit/>
          </a:bodyPr>
          <a:lstStyle/>
          <a:p>
            <a:pPr algn="ctr" rtl="0">
              <a:lnSpc>
                <a:spcPts val="2879"/>
              </a:lnSpc>
              <a:spcBef>
                <a:spcPct val="0"/>
              </a:spcBef>
            </a:pPr>
            <a:r>
              <a:rPr lang="es-419" sz="2300" b="1" i="0" u="none" strike="noStrike">
                <a:solidFill>
                  <a:srgbClr val="000000"/>
                </a:solidFill>
                <a:latin typeface="Prompt Bold"/>
                <a:ea typeface="Prompt Bold"/>
                <a:cs typeface="Prompt Bold"/>
                <a:sym typeface="Prompt Bold"/>
              </a:rPr>
              <a:t>1967</a:t>
            </a:r>
          </a:p>
        </p:txBody>
      </p:sp>
      <p:sp>
        <p:nvSpPr>
          <p:cNvPr id="9" name="TextBox 9"/>
          <p:cNvSpPr txBox="1"/>
          <p:nvPr/>
        </p:nvSpPr>
        <p:spPr>
          <a:xfrm>
            <a:off x="9788280" y="3594734"/>
            <a:ext cx="2933607" cy="1200150"/>
          </a:xfrm>
          <a:prstGeom prst="rect">
            <a:avLst/>
          </a:prstGeom>
        </p:spPr>
        <p:txBody>
          <a:bodyPr lIns="0" tIns="0" rIns="0" bIns="0" rtlCol="0" anchor="t">
            <a:noAutofit/>
          </a:bodyPr>
          <a:lstStyle/>
          <a:p>
            <a:pPr algn="ctr">
              <a:lnSpc>
                <a:spcPts val="3189"/>
              </a:lnSpc>
              <a:spcBef>
                <a:spcPct val="0"/>
              </a:spcBef>
            </a:pPr>
            <a:r>
              <a:rPr lang="es-419" sz="2600" b="1" i="0" u="none" strike="noStrike" dirty="0">
                <a:solidFill>
                  <a:srgbClr val="000000"/>
                </a:solidFill>
                <a:latin typeface="Prompt Bold"/>
                <a:ea typeface="Prompt Bold"/>
                <a:cs typeface="Prompt Bold"/>
                <a:sym typeface="Prompt Bold"/>
              </a:rPr>
              <a:t>Los 3 primeros PA </a:t>
            </a:r>
          </a:p>
          <a:p>
            <a:pPr algn="ctr">
              <a:lnSpc>
                <a:spcPts val="3189"/>
              </a:lnSpc>
              <a:spcBef>
                <a:spcPct val="0"/>
              </a:spcBef>
            </a:pPr>
            <a:r>
              <a:rPr lang="es-419" sz="2600" b="1" i="0" u="none" strike="noStrike" dirty="0">
                <a:solidFill>
                  <a:srgbClr val="000000"/>
                </a:solidFill>
                <a:latin typeface="Prompt Bold"/>
                <a:ea typeface="Prompt Bold"/>
                <a:cs typeface="Prompt Bold"/>
                <a:sym typeface="Prompt Bold"/>
              </a:rPr>
              <a:t>se licenciaron en la </a:t>
            </a:r>
            <a:r>
              <a:rPr lang="en-US" sz="2400" b="1" dirty="0">
                <a:solidFill>
                  <a:srgbClr val="000000"/>
                </a:solidFill>
                <a:latin typeface="Prompt Bold"/>
                <a:ea typeface="Prompt Bold"/>
                <a:cs typeface="Prompt Bold"/>
                <a:sym typeface="Prompt Bold"/>
              </a:rPr>
              <a:t>Duke University.</a:t>
            </a:r>
            <a:r>
              <a:rPr lang="es-419" sz="2600" b="1" i="0" u="none" strike="noStrike" dirty="0">
                <a:solidFill>
                  <a:srgbClr val="000000"/>
                </a:solidFill>
                <a:latin typeface="Prompt Bold"/>
                <a:ea typeface="Prompt Bold"/>
                <a:cs typeface="Prompt Bold"/>
                <a:sym typeface="Prompt Bold"/>
              </a:rPr>
              <a:t> </a:t>
            </a:r>
          </a:p>
        </p:txBody>
      </p:sp>
      <p:sp>
        <p:nvSpPr>
          <p:cNvPr id="10" name="TextBox 10"/>
          <p:cNvSpPr txBox="1"/>
          <p:nvPr/>
        </p:nvSpPr>
        <p:spPr>
          <a:xfrm>
            <a:off x="1321461" y="419100"/>
            <a:ext cx="15061539" cy="1219200"/>
          </a:xfrm>
          <a:prstGeom prst="rect">
            <a:avLst/>
          </a:prstGeom>
        </p:spPr>
        <p:txBody>
          <a:bodyPr lIns="0" tIns="0" rIns="0" bIns="0" rtlCol="0" anchor="t">
            <a:noAutofit/>
          </a:bodyPr>
          <a:lstStyle/>
          <a:p>
            <a:pPr algn="ctr" rtl="0">
              <a:lnSpc>
                <a:spcPts val="9600"/>
              </a:lnSpc>
              <a:spcBef>
                <a:spcPct val="0"/>
              </a:spcBef>
            </a:pPr>
            <a:r>
              <a:rPr lang="es-419" sz="8000" b="1" i="0" u="none" strike="noStrike" dirty="0">
                <a:solidFill>
                  <a:srgbClr val="000000"/>
                </a:solidFill>
                <a:latin typeface="Prompt Bold"/>
                <a:ea typeface="Prompt Bold"/>
                <a:cs typeface="Prompt Bold"/>
                <a:sym typeface="Prompt Bold"/>
              </a:rPr>
              <a:t>Una mirada a la historia de los PA</a:t>
            </a:r>
          </a:p>
        </p:txBody>
      </p:sp>
      <p:sp>
        <p:nvSpPr>
          <p:cNvPr id="11" name="TextBox 11"/>
          <p:cNvSpPr txBox="1"/>
          <p:nvPr/>
        </p:nvSpPr>
        <p:spPr>
          <a:xfrm>
            <a:off x="14074437" y="3594734"/>
            <a:ext cx="2933607" cy="1600200"/>
          </a:xfrm>
          <a:prstGeom prst="rect">
            <a:avLst/>
          </a:prstGeom>
        </p:spPr>
        <p:txBody>
          <a:bodyPr lIns="0" tIns="0" rIns="0" bIns="0" rtlCol="0" anchor="t">
            <a:noAutofit/>
          </a:bodyPr>
          <a:lstStyle/>
          <a:p>
            <a:pPr algn="ctr" rtl="0">
              <a:lnSpc>
                <a:spcPts val="3189"/>
              </a:lnSpc>
              <a:spcBef>
                <a:spcPct val="0"/>
              </a:spcBef>
            </a:pPr>
            <a:r>
              <a:rPr lang="es-419" sz="2600" b="1" i="0" u="none" strike="noStrike" dirty="0">
                <a:solidFill>
                  <a:srgbClr val="000000"/>
                </a:solidFill>
                <a:latin typeface="Prompt Bold"/>
                <a:ea typeface="Prompt Bold"/>
                <a:cs typeface="Prompt Bold"/>
                <a:sym typeface="Prompt Bold"/>
              </a:rPr>
              <a:t>Abre las puertas a que otros estudien educación en PA.</a:t>
            </a:r>
          </a:p>
        </p:txBody>
      </p:sp>
      <p:sp>
        <p:nvSpPr>
          <p:cNvPr id="12" name="TextBox 12"/>
          <p:cNvSpPr txBox="1"/>
          <p:nvPr/>
        </p:nvSpPr>
        <p:spPr>
          <a:xfrm>
            <a:off x="15157109" y="8428264"/>
            <a:ext cx="839291" cy="352425"/>
          </a:xfrm>
          <a:prstGeom prst="rect">
            <a:avLst/>
          </a:prstGeom>
        </p:spPr>
        <p:txBody>
          <a:bodyPr lIns="0" tIns="0" rIns="0" bIns="0" rtlCol="0" anchor="t">
            <a:noAutofit/>
          </a:bodyPr>
          <a:lstStyle/>
          <a:p>
            <a:pPr algn="ctr" rtl="0">
              <a:lnSpc>
                <a:spcPts val="2879"/>
              </a:lnSpc>
              <a:spcBef>
                <a:spcPct val="0"/>
              </a:spcBef>
            </a:pPr>
            <a:r>
              <a:rPr lang="es-419" sz="2300" b="1" i="0" u="none" strike="noStrike" dirty="0">
                <a:solidFill>
                  <a:srgbClr val="FFFFFF"/>
                </a:solidFill>
                <a:latin typeface="Prompt Bold"/>
                <a:ea typeface="Prompt Bold"/>
                <a:cs typeface="Prompt Bold"/>
                <a:sym typeface="Prompt Bold"/>
              </a:rPr>
              <a:t>1970</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D0CF"/>
        </a:solidFill>
        <a:effectLst/>
      </p:bgPr>
    </p:bg>
    <p:spTree>
      <p:nvGrpSpPr>
        <p:cNvPr id="1" name=""/>
        <p:cNvGrpSpPr/>
        <p:nvPr/>
      </p:nvGrpSpPr>
      <p:grpSpPr>
        <a:xfrm>
          <a:off x="0" y="0"/>
          <a:ext cx="0" cy="0"/>
          <a:chOff x="0" y="0"/>
          <a:chExt cx="0" cy="0"/>
        </a:xfrm>
      </p:grpSpPr>
      <p:sp>
        <p:nvSpPr>
          <p:cNvPr id="2" name="Freeform 2"/>
          <p:cNvSpPr/>
          <p:nvPr/>
        </p:nvSpPr>
        <p:spPr>
          <a:xfrm>
            <a:off x="340107" y="816909"/>
            <a:ext cx="12337056" cy="8813370"/>
          </a:xfrm>
          <a:custGeom>
            <a:avLst/>
            <a:gdLst/>
            <a:ahLst/>
            <a:cxnLst/>
            <a:rect l="l" t="t" r="r" b="b"/>
            <a:pathLst>
              <a:path w="12337056" h="8813370">
                <a:moveTo>
                  <a:pt x="0" y="0"/>
                </a:moveTo>
                <a:lnTo>
                  <a:pt x="12337056" y="0"/>
                </a:lnTo>
                <a:lnTo>
                  <a:pt x="12337056" y="8813370"/>
                </a:lnTo>
                <a:lnTo>
                  <a:pt x="0" y="8813370"/>
                </a:lnTo>
                <a:lnTo>
                  <a:pt x="0" y="0"/>
                </a:lnTo>
                <a:close/>
              </a:path>
            </a:pathLst>
          </a:custGeom>
          <a:blipFill>
            <a:blip r:embed="rId2"/>
            <a:stretch>
              <a:fillRect t="-2492" b="-2492"/>
            </a:stretch>
          </a:blipFill>
        </p:spPr>
        <p:txBody>
          <a:bodyPr>
            <a:noAutofit/>
          </a:bodyPr>
          <a:lstStyle/>
          <a:p>
            <a:endParaRPr/>
          </a:p>
        </p:txBody>
      </p:sp>
      <p:sp>
        <p:nvSpPr>
          <p:cNvPr id="3" name="Freeform 3"/>
          <p:cNvSpPr/>
          <p:nvPr/>
        </p:nvSpPr>
        <p:spPr>
          <a:xfrm>
            <a:off x="12346495" y="2122945"/>
            <a:ext cx="5744444" cy="7402123"/>
          </a:xfrm>
          <a:custGeom>
            <a:avLst/>
            <a:gdLst/>
            <a:ahLst/>
            <a:cxnLst/>
            <a:rect l="l" t="t" r="r" b="b"/>
            <a:pathLst>
              <a:path w="5744444" h="7402123">
                <a:moveTo>
                  <a:pt x="0" y="0"/>
                </a:moveTo>
                <a:lnTo>
                  <a:pt x="5744444" y="0"/>
                </a:lnTo>
                <a:lnTo>
                  <a:pt x="5744444" y="7402122"/>
                </a:lnTo>
                <a:lnTo>
                  <a:pt x="0" y="7402122"/>
                </a:lnTo>
                <a:lnTo>
                  <a:pt x="0" y="0"/>
                </a:lnTo>
                <a:close/>
              </a:path>
            </a:pathLst>
          </a:custGeom>
          <a:blipFill>
            <a:blip r:embed="rId3"/>
            <a:stretch>
              <a:fillRect l="-717" r="-6585"/>
            </a:stretch>
          </a:blipFill>
        </p:spPr>
        <p:txBody>
          <a:bodyPr>
            <a:noAutofit/>
          </a:bodyPr>
          <a:lstStyle/>
          <a:p>
            <a:endParaRPr/>
          </a:p>
        </p:txBody>
      </p:sp>
      <p:sp>
        <p:nvSpPr>
          <p:cNvPr id="4" name="Freeform 4"/>
          <p:cNvSpPr/>
          <p:nvPr/>
        </p:nvSpPr>
        <p:spPr>
          <a:xfrm rot="531887">
            <a:off x="14589289" y="1646104"/>
            <a:ext cx="2909015" cy="761633"/>
          </a:xfrm>
          <a:custGeom>
            <a:avLst/>
            <a:gdLst/>
            <a:ahLst/>
            <a:cxnLst/>
            <a:rect l="l" t="t" r="r" b="b"/>
            <a:pathLst>
              <a:path w="2909015" h="761633">
                <a:moveTo>
                  <a:pt x="0" y="0"/>
                </a:moveTo>
                <a:lnTo>
                  <a:pt x="2909015" y="0"/>
                </a:lnTo>
                <a:lnTo>
                  <a:pt x="2909015" y="761633"/>
                </a:lnTo>
                <a:lnTo>
                  <a:pt x="0" y="7616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noAutofit/>
          </a:bodyPr>
          <a:lstStyle/>
          <a:p>
            <a:endParaRPr/>
          </a:p>
        </p:txBody>
      </p:sp>
      <p:sp>
        <p:nvSpPr>
          <p:cNvPr id="5" name="TextBox 5"/>
          <p:cNvSpPr txBox="1"/>
          <p:nvPr/>
        </p:nvSpPr>
        <p:spPr>
          <a:xfrm>
            <a:off x="661171" y="598945"/>
            <a:ext cx="16598130" cy="1219200"/>
          </a:xfrm>
          <a:prstGeom prst="rect">
            <a:avLst/>
          </a:prstGeom>
        </p:spPr>
        <p:txBody>
          <a:bodyPr lIns="0" tIns="0" rIns="0" bIns="0" rtlCol="0" anchor="t">
            <a:noAutofit/>
          </a:bodyPr>
          <a:lstStyle/>
          <a:p>
            <a:pPr algn="l" rtl="0">
              <a:lnSpc>
                <a:spcPts val="9600"/>
              </a:lnSpc>
            </a:pPr>
            <a:r>
              <a:rPr lang="es-419" sz="8000" b="1" i="0" u="none" strike="noStrike">
                <a:solidFill>
                  <a:srgbClr val="000000"/>
                </a:solidFill>
                <a:latin typeface="Prompt Bold"/>
                <a:ea typeface="Prompt Bold"/>
                <a:cs typeface="Prompt Bold"/>
                <a:sym typeface="Prompt Bold"/>
              </a:rPr>
              <a:t>Henry Lee "Buddy</a:t>
            </a:r>
            <a:r>
              <a:rPr lang="es-419" sz="8000" b="1" i="0" u="none" strike="noStrike" dirty="0">
                <a:solidFill>
                  <a:srgbClr val="000000"/>
                </a:solidFill>
                <a:latin typeface="Prompt Bold"/>
                <a:ea typeface="Prompt Bold"/>
                <a:cs typeface="Prompt Bold"/>
                <a:sym typeface="Prompt Bold"/>
              </a:rPr>
              <a:t>" </a:t>
            </a:r>
            <a:r>
              <a:rPr lang="es-419" sz="8000" b="1" i="0" u="none" strike="noStrike" dirty="0" err="1">
                <a:solidFill>
                  <a:srgbClr val="000000"/>
                </a:solidFill>
                <a:latin typeface="Prompt Bold"/>
                <a:ea typeface="Prompt Bold"/>
                <a:cs typeface="Prompt Bold"/>
                <a:sym typeface="Prompt Bold"/>
              </a:rPr>
              <a:t>Treadwell</a:t>
            </a:r>
            <a:endParaRPr lang="es-419" sz="8000" b="1" i="0" u="none" strike="noStrike" dirty="0">
              <a:solidFill>
                <a:srgbClr val="000000"/>
              </a:solidFill>
              <a:latin typeface="Prompt Bold"/>
              <a:ea typeface="Prompt Bold"/>
              <a:cs typeface="Prompt Bold"/>
              <a:sym typeface="Prompt Bold"/>
            </a:endParaRPr>
          </a:p>
        </p:txBody>
      </p:sp>
      <p:sp>
        <p:nvSpPr>
          <p:cNvPr id="6" name="TextBox 6"/>
          <p:cNvSpPr txBox="1"/>
          <p:nvPr/>
        </p:nvSpPr>
        <p:spPr>
          <a:xfrm>
            <a:off x="832076" y="2953745"/>
            <a:ext cx="10408643" cy="695325"/>
          </a:xfrm>
          <a:prstGeom prst="rect">
            <a:avLst/>
          </a:prstGeom>
        </p:spPr>
        <p:txBody>
          <a:bodyPr lIns="0" tIns="0" rIns="0" bIns="0" rtlCol="0" anchor="t">
            <a:noAutofit/>
          </a:bodyPr>
          <a:lstStyle/>
          <a:p>
            <a:pPr marL="993141" lvl="1" indent="-496571" rtl="0">
              <a:lnSpc>
                <a:spcPts val="5520"/>
              </a:lnSpc>
              <a:buFont typeface="Arial"/>
              <a:buChar char="•"/>
            </a:pPr>
            <a:r>
              <a:rPr lang="es-419" sz="4600" b="1" i="0" u="none" strike="noStrike" dirty="0">
                <a:solidFill>
                  <a:srgbClr val="000000"/>
                </a:solidFill>
                <a:latin typeface="Prompt Bold"/>
                <a:ea typeface="Prompt Bold"/>
                <a:cs typeface="Prompt Bold"/>
                <a:sym typeface="Prompt Bold"/>
              </a:rPr>
              <a:t>Precursor de asociado médico.</a:t>
            </a:r>
          </a:p>
        </p:txBody>
      </p:sp>
      <p:sp>
        <p:nvSpPr>
          <p:cNvPr id="7" name="TextBox 7"/>
          <p:cNvSpPr txBox="1"/>
          <p:nvPr/>
        </p:nvSpPr>
        <p:spPr>
          <a:xfrm>
            <a:off x="883769" y="4223804"/>
            <a:ext cx="11615740" cy="647700"/>
          </a:xfrm>
          <a:prstGeom prst="rect">
            <a:avLst/>
          </a:prstGeom>
        </p:spPr>
        <p:txBody>
          <a:bodyPr lIns="0" tIns="0" rIns="0" bIns="0" rtlCol="0" anchor="t">
            <a:noAutofit/>
          </a:bodyPr>
          <a:lstStyle/>
          <a:p>
            <a:pPr marL="928373" lvl="1" indent="-464186" rtl="0">
              <a:lnSpc>
                <a:spcPts val="5160"/>
              </a:lnSpc>
              <a:buFont typeface="Arial"/>
              <a:buChar char="•"/>
            </a:pPr>
            <a:r>
              <a:rPr lang="es-419" sz="4300" b="1" i="0" u="none" strike="noStrike" dirty="0">
                <a:solidFill>
                  <a:srgbClr val="000000"/>
                </a:solidFill>
                <a:latin typeface="Prompt Bold"/>
                <a:ea typeface="Prompt Bold"/>
                <a:cs typeface="Prompt Bold"/>
                <a:sym typeface="Prompt Bold"/>
              </a:rPr>
              <a:t>Obtuvo el título honorífico de PA en 1970.</a:t>
            </a:r>
          </a:p>
        </p:txBody>
      </p:sp>
      <p:sp>
        <p:nvSpPr>
          <p:cNvPr id="8" name="TextBox 8"/>
          <p:cNvSpPr txBox="1"/>
          <p:nvPr/>
        </p:nvSpPr>
        <p:spPr>
          <a:xfrm>
            <a:off x="883769" y="5176306"/>
            <a:ext cx="11135611" cy="647700"/>
          </a:xfrm>
          <a:prstGeom prst="rect">
            <a:avLst/>
          </a:prstGeom>
        </p:spPr>
        <p:txBody>
          <a:bodyPr lIns="0" tIns="0" rIns="0" bIns="0" rtlCol="0" anchor="t">
            <a:noAutofit/>
          </a:bodyPr>
          <a:lstStyle/>
          <a:p>
            <a:pPr marL="928373" lvl="1" indent="-464186" rtl="0">
              <a:lnSpc>
                <a:spcPts val="5160"/>
              </a:lnSpc>
              <a:buFont typeface="Arial"/>
              <a:buChar char="•"/>
            </a:pPr>
            <a:r>
              <a:rPr lang="es-419" sz="4300" b="1" i="0" u="none" strike="noStrike" dirty="0">
                <a:solidFill>
                  <a:srgbClr val="000000"/>
                </a:solidFill>
                <a:latin typeface="Prompt Bold"/>
                <a:ea typeface="Prompt Bold"/>
                <a:cs typeface="Prompt Bold"/>
                <a:sym typeface="Prompt Bold"/>
              </a:rPr>
              <a:t>Veterano y líder en su comunidad.</a:t>
            </a:r>
          </a:p>
        </p:txBody>
      </p:sp>
      <p:sp>
        <p:nvSpPr>
          <p:cNvPr id="9" name="TextBox 9"/>
          <p:cNvSpPr txBox="1"/>
          <p:nvPr/>
        </p:nvSpPr>
        <p:spPr>
          <a:xfrm>
            <a:off x="883769" y="6120313"/>
            <a:ext cx="11249732" cy="2590800"/>
          </a:xfrm>
          <a:prstGeom prst="rect">
            <a:avLst/>
          </a:prstGeom>
        </p:spPr>
        <p:txBody>
          <a:bodyPr lIns="0" tIns="0" rIns="0" bIns="0" rtlCol="0" anchor="t">
            <a:noAutofit/>
          </a:bodyPr>
          <a:lstStyle/>
          <a:p>
            <a:pPr marL="928373" lvl="1" indent="-464186" algn="l" rtl="0">
              <a:lnSpc>
                <a:spcPts val="5160"/>
              </a:lnSpc>
              <a:buFont typeface="Arial"/>
              <a:buChar char="•"/>
            </a:pPr>
            <a:r>
              <a:rPr lang="es-419" sz="4300" b="1" i="0" u="none" strike="noStrike" dirty="0">
                <a:solidFill>
                  <a:srgbClr val="000000"/>
                </a:solidFill>
                <a:latin typeface="Prompt Bold"/>
                <a:ea typeface="Prompt Bold"/>
                <a:cs typeface="Prompt Bold"/>
                <a:sym typeface="Prompt Bold"/>
              </a:rPr>
              <a:t>Eugene Stead modeló la profesión de PA en gran medida a partir de las interacciones observadas entre Treadwell y su médico supervisor.</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A2C5C"/>
        </a:solidFill>
        <a:effectLst/>
      </p:bgPr>
    </p:bg>
    <p:spTree>
      <p:nvGrpSpPr>
        <p:cNvPr id="1" name=""/>
        <p:cNvGrpSpPr/>
        <p:nvPr/>
      </p:nvGrpSpPr>
      <p:grpSpPr>
        <a:xfrm>
          <a:off x="0" y="0"/>
          <a:ext cx="0" cy="0"/>
          <a:chOff x="0" y="0"/>
          <a:chExt cx="0" cy="0"/>
        </a:xfrm>
      </p:grpSpPr>
      <p:sp>
        <p:nvSpPr>
          <p:cNvPr id="2" name="Freeform 2"/>
          <p:cNvSpPr/>
          <p:nvPr/>
        </p:nvSpPr>
        <p:spPr>
          <a:xfrm>
            <a:off x="-295033" y="1391579"/>
            <a:ext cx="13123618" cy="9158128"/>
          </a:xfrm>
          <a:custGeom>
            <a:avLst/>
            <a:gdLst/>
            <a:ahLst/>
            <a:cxnLst/>
            <a:rect l="l" t="t" r="r" b="b"/>
            <a:pathLst>
              <a:path w="13123616" h="9158128">
                <a:moveTo>
                  <a:pt x="0" y="0"/>
                </a:moveTo>
                <a:lnTo>
                  <a:pt x="13123617" y="0"/>
                </a:lnTo>
                <a:lnTo>
                  <a:pt x="13123617" y="9158127"/>
                </a:lnTo>
                <a:lnTo>
                  <a:pt x="0" y="9158127"/>
                </a:lnTo>
                <a:lnTo>
                  <a:pt x="0" y="0"/>
                </a:lnTo>
                <a:close/>
              </a:path>
            </a:pathLst>
          </a:custGeom>
          <a:blipFill>
            <a:blip r:embed="rId2"/>
            <a:stretch>
              <a:fillRect t="-3737" b="-3737"/>
            </a:stretch>
          </a:blipFill>
        </p:spPr>
        <p:txBody>
          <a:bodyPr>
            <a:noAutofit/>
          </a:bodyPr>
          <a:lstStyle/>
          <a:p>
            <a:endParaRPr/>
          </a:p>
        </p:txBody>
      </p:sp>
      <p:sp>
        <p:nvSpPr>
          <p:cNvPr id="3" name="Freeform 3"/>
          <p:cNvSpPr/>
          <p:nvPr/>
        </p:nvSpPr>
        <p:spPr>
          <a:xfrm>
            <a:off x="12206444" y="2269581"/>
            <a:ext cx="6081556" cy="7402123"/>
          </a:xfrm>
          <a:custGeom>
            <a:avLst/>
            <a:gdLst/>
            <a:ahLst/>
            <a:cxnLst/>
            <a:rect l="l" t="t" r="r" b="b"/>
            <a:pathLst>
              <a:path w="6081556" h="7402123">
                <a:moveTo>
                  <a:pt x="0" y="0"/>
                </a:moveTo>
                <a:lnTo>
                  <a:pt x="6081556" y="0"/>
                </a:lnTo>
                <a:lnTo>
                  <a:pt x="6081556" y="7402123"/>
                </a:lnTo>
                <a:lnTo>
                  <a:pt x="0" y="7402123"/>
                </a:lnTo>
                <a:lnTo>
                  <a:pt x="0" y="0"/>
                </a:lnTo>
                <a:close/>
              </a:path>
            </a:pathLst>
          </a:custGeom>
          <a:blipFill>
            <a:blip r:embed="rId3"/>
            <a:stretch>
              <a:fillRect l="-3725" r="-3725"/>
            </a:stretch>
          </a:blipFill>
        </p:spPr>
        <p:txBody>
          <a:bodyPr>
            <a:noAutofit/>
          </a:bodyPr>
          <a:lstStyle/>
          <a:p>
            <a:endParaRPr/>
          </a:p>
        </p:txBody>
      </p:sp>
      <p:sp>
        <p:nvSpPr>
          <p:cNvPr id="4" name="Freeform 4"/>
          <p:cNvSpPr/>
          <p:nvPr/>
        </p:nvSpPr>
        <p:spPr>
          <a:xfrm rot="531887">
            <a:off x="14076879" y="1783553"/>
            <a:ext cx="2909015" cy="761633"/>
          </a:xfrm>
          <a:custGeom>
            <a:avLst/>
            <a:gdLst/>
            <a:ahLst/>
            <a:cxnLst/>
            <a:rect l="l" t="t" r="r" b="b"/>
            <a:pathLst>
              <a:path w="2909015" h="761633">
                <a:moveTo>
                  <a:pt x="0" y="0"/>
                </a:moveTo>
                <a:lnTo>
                  <a:pt x="2909015" y="0"/>
                </a:lnTo>
                <a:lnTo>
                  <a:pt x="2909015" y="761633"/>
                </a:lnTo>
                <a:lnTo>
                  <a:pt x="0" y="7616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noAutofit/>
          </a:bodyPr>
          <a:lstStyle/>
          <a:p>
            <a:endParaRPr/>
          </a:p>
        </p:txBody>
      </p:sp>
      <p:sp>
        <p:nvSpPr>
          <p:cNvPr id="5" name="TextBox 5"/>
          <p:cNvSpPr txBox="1"/>
          <p:nvPr/>
        </p:nvSpPr>
        <p:spPr>
          <a:xfrm>
            <a:off x="3303975" y="219605"/>
            <a:ext cx="15591608" cy="1219200"/>
          </a:xfrm>
          <a:prstGeom prst="rect">
            <a:avLst/>
          </a:prstGeom>
        </p:spPr>
        <p:txBody>
          <a:bodyPr lIns="0" tIns="0" rIns="0" bIns="0" rtlCol="0" anchor="t">
            <a:noAutofit/>
          </a:bodyPr>
          <a:lstStyle/>
          <a:p>
            <a:pPr algn="l" rtl="0">
              <a:lnSpc>
                <a:spcPts val="9600"/>
              </a:lnSpc>
            </a:pPr>
            <a:r>
              <a:rPr lang="es-419" sz="8000" b="1" i="0" u="none" strike="noStrike" dirty="0">
                <a:solidFill>
                  <a:srgbClr val="FFFFFF"/>
                </a:solidFill>
                <a:latin typeface="Prompt Bold"/>
                <a:ea typeface="Prompt Bold"/>
                <a:cs typeface="Prompt Bold"/>
                <a:sym typeface="Prompt Bold"/>
              </a:rPr>
              <a:t>Joyce Nichols, PA-C</a:t>
            </a:r>
          </a:p>
        </p:txBody>
      </p:sp>
      <p:sp>
        <p:nvSpPr>
          <p:cNvPr id="6" name="TextBox 6"/>
          <p:cNvSpPr txBox="1"/>
          <p:nvPr/>
        </p:nvSpPr>
        <p:spPr>
          <a:xfrm>
            <a:off x="-295034" y="1993356"/>
            <a:ext cx="11648833" cy="561975"/>
          </a:xfrm>
          <a:prstGeom prst="rect">
            <a:avLst/>
          </a:prstGeom>
        </p:spPr>
        <p:txBody>
          <a:bodyPr lIns="0" tIns="0" rIns="0" bIns="0" rtlCol="0" anchor="t">
            <a:noAutofit/>
          </a:bodyPr>
          <a:lstStyle/>
          <a:p>
            <a:pPr marL="820472" lvl="1" indent="-410236" algn="l" rtl="0">
              <a:lnSpc>
                <a:spcPts val="4560"/>
              </a:lnSpc>
              <a:buFont typeface="Arial"/>
              <a:buChar char="•"/>
            </a:pPr>
            <a:r>
              <a:rPr lang="es-419" sz="3800" b="1" i="0" u="none" strike="noStrike" dirty="0">
                <a:solidFill>
                  <a:srgbClr val="000000"/>
                </a:solidFill>
                <a:latin typeface="Prompt Bold"/>
                <a:ea typeface="Prompt Bold"/>
                <a:cs typeface="Prompt Bold"/>
                <a:sym typeface="Prompt Bold"/>
              </a:rPr>
              <a:t>Primera mujer en recibir educación formal como PA.</a:t>
            </a:r>
          </a:p>
        </p:txBody>
      </p:sp>
      <p:sp>
        <p:nvSpPr>
          <p:cNvPr id="7" name="TextBox 7"/>
          <p:cNvSpPr txBox="1"/>
          <p:nvPr/>
        </p:nvSpPr>
        <p:spPr>
          <a:xfrm>
            <a:off x="-102560" y="3017471"/>
            <a:ext cx="12446960" cy="561975"/>
          </a:xfrm>
          <a:prstGeom prst="rect">
            <a:avLst/>
          </a:prstGeom>
        </p:spPr>
        <p:txBody>
          <a:bodyPr lIns="0" tIns="0" rIns="0" bIns="0" rtlCol="0" anchor="t">
            <a:noAutofit/>
          </a:bodyPr>
          <a:lstStyle/>
          <a:p>
            <a:pPr marL="820472" lvl="1" indent="-410236" algn="l" rtl="0">
              <a:lnSpc>
                <a:spcPts val="4560"/>
              </a:lnSpc>
              <a:buFont typeface="Arial"/>
              <a:buChar char="•"/>
            </a:pPr>
            <a:r>
              <a:rPr lang="es-419" sz="3800" b="1" i="0" u="none" strike="noStrike" dirty="0">
                <a:solidFill>
                  <a:srgbClr val="000000"/>
                </a:solidFill>
                <a:latin typeface="Prompt Bold"/>
                <a:ea typeface="Prompt Bold"/>
                <a:cs typeface="Prompt Bold"/>
                <a:sym typeface="Prompt Bold"/>
              </a:rPr>
              <a:t>Primera mujer negra que ejerce como PA.</a:t>
            </a:r>
          </a:p>
        </p:txBody>
      </p:sp>
      <p:sp>
        <p:nvSpPr>
          <p:cNvPr id="8" name="TextBox 8"/>
          <p:cNvSpPr txBox="1"/>
          <p:nvPr/>
        </p:nvSpPr>
        <p:spPr>
          <a:xfrm>
            <a:off x="-39942" y="4041586"/>
            <a:ext cx="11622342" cy="561975"/>
          </a:xfrm>
          <a:prstGeom prst="rect">
            <a:avLst/>
          </a:prstGeom>
        </p:spPr>
        <p:txBody>
          <a:bodyPr lIns="0" tIns="0" rIns="0" bIns="0" rtlCol="0" anchor="t">
            <a:noAutofit/>
          </a:bodyPr>
          <a:lstStyle/>
          <a:p>
            <a:pPr marL="820472" lvl="1" indent="-410236" algn="l" rtl="0">
              <a:lnSpc>
                <a:spcPts val="4560"/>
              </a:lnSpc>
              <a:buFont typeface="Arial"/>
              <a:buChar char="•"/>
            </a:pPr>
            <a:r>
              <a:rPr lang="es-419" sz="3800" b="1" dirty="0">
                <a:solidFill>
                  <a:srgbClr val="000000"/>
                </a:solidFill>
                <a:latin typeface="Prompt Bold"/>
                <a:ea typeface="Prompt Bold"/>
                <a:cs typeface="Prompt Bold"/>
                <a:sym typeface="Prompt Bold"/>
              </a:rPr>
              <a:t>Formó</a:t>
            </a:r>
            <a:r>
              <a:rPr lang="es-419" sz="3800" b="1" i="0" u="none" strike="noStrike" dirty="0">
                <a:solidFill>
                  <a:srgbClr val="000000"/>
                </a:solidFill>
                <a:latin typeface="Prompt Bold"/>
                <a:ea typeface="Prompt Bold"/>
                <a:cs typeface="Prompt Bold"/>
                <a:sym typeface="Prompt Bold"/>
              </a:rPr>
              <a:t> parte de la Junta Directiva de AAPA.</a:t>
            </a:r>
          </a:p>
        </p:txBody>
      </p:sp>
      <p:sp>
        <p:nvSpPr>
          <p:cNvPr id="9" name="TextBox 9"/>
          <p:cNvSpPr txBox="1"/>
          <p:nvPr/>
        </p:nvSpPr>
        <p:spPr>
          <a:xfrm>
            <a:off x="0" y="5051236"/>
            <a:ext cx="12206444" cy="1228725"/>
          </a:xfrm>
          <a:prstGeom prst="rect">
            <a:avLst/>
          </a:prstGeom>
        </p:spPr>
        <p:txBody>
          <a:bodyPr lIns="0" tIns="0" rIns="0" bIns="0" rtlCol="0" anchor="t">
            <a:noAutofit/>
          </a:bodyPr>
          <a:lstStyle/>
          <a:p>
            <a:pPr marL="863651" lvl="1" indent="-431826" algn="l" rtl="0">
              <a:lnSpc>
                <a:spcPts val="4800"/>
              </a:lnSpc>
              <a:buFont typeface="Arial"/>
              <a:buChar char="•"/>
            </a:pPr>
            <a:r>
              <a:rPr lang="es-419" sz="4000" b="1" i="0" u="none" strike="noStrike" dirty="0">
                <a:solidFill>
                  <a:srgbClr val="000000"/>
                </a:solidFill>
                <a:latin typeface="Prompt Bold"/>
                <a:ea typeface="Prompt Bold"/>
                <a:cs typeface="Prompt Bold"/>
                <a:sym typeface="Prompt Bold"/>
              </a:rPr>
              <a:t>Estableció el Comité de Asuntos de Minorías </a:t>
            </a:r>
          </a:p>
          <a:p>
            <a:pPr marL="431825" lvl="1" algn="l" rtl="0">
              <a:lnSpc>
                <a:spcPts val="4800"/>
              </a:lnSpc>
            </a:pPr>
            <a:r>
              <a:rPr lang="es-419" sz="4000" b="1" dirty="0">
                <a:solidFill>
                  <a:srgbClr val="000000"/>
                </a:solidFill>
                <a:latin typeface="Prompt Bold"/>
                <a:ea typeface="Prompt Bold"/>
                <a:cs typeface="Prompt Bold"/>
                <a:sym typeface="Prompt Bold"/>
              </a:rPr>
              <a:t>    </a:t>
            </a:r>
            <a:r>
              <a:rPr lang="es-419" sz="4000" b="1" i="0" u="none" strike="noStrike" dirty="0">
                <a:solidFill>
                  <a:srgbClr val="000000"/>
                </a:solidFill>
                <a:latin typeface="Prompt Bold"/>
                <a:ea typeface="Prompt Bold"/>
                <a:cs typeface="Prompt Bold"/>
                <a:sym typeface="Prompt Bold"/>
              </a:rPr>
              <a:t>de AAPA.</a:t>
            </a:r>
          </a:p>
        </p:txBody>
      </p:sp>
      <p:sp>
        <p:nvSpPr>
          <p:cNvPr id="10" name="TextBox 10"/>
          <p:cNvSpPr txBox="1"/>
          <p:nvPr/>
        </p:nvSpPr>
        <p:spPr>
          <a:xfrm>
            <a:off x="-102560" y="6727636"/>
            <a:ext cx="12206444" cy="1228725"/>
          </a:xfrm>
          <a:prstGeom prst="rect">
            <a:avLst/>
          </a:prstGeom>
        </p:spPr>
        <p:txBody>
          <a:bodyPr lIns="0" tIns="0" rIns="0" bIns="0" rtlCol="0" anchor="t">
            <a:noAutofit/>
          </a:bodyPr>
          <a:lstStyle/>
          <a:p>
            <a:pPr marL="863651" lvl="1" indent="-431826" algn="l" rtl="0">
              <a:lnSpc>
                <a:spcPts val="4800"/>
              </a:lnSpc>
              <a:buFont typeface="Arial"/>
              <a:buChar char="•"/>
            </a:pPr>
            <a:r>
              <a:rPr lang="es-419" sz="4000" b="1" i="0" u="none" strike="noStrike" dirty="0">
                <a:solidFill>
                  <a:srgbClr val="000000"/>
                </a:solidFill>
                <a:latin typeface="Prompt Bold"/>
                <a:ea typeface="Prompt Bold"/>
                <a:cs typeface="Prompt Bold"/>
                <a:sym typeface="Prompt Bold"/>
              </a:rPr>
              <a:t>Estableció una de las primeras clínicas satélite de salud rural.</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5A31"/>
        </a:solidFill>
        <a:effectLst/>
      </p:bgPr>
    </p:bg>
    <p:spTree>
      <p:nvGrpSpPr>
        <p:cNvPr id="1" name=""/>
        <p:cNvGrpSpPr/>
        <p:nvPr/>
      </p:nvGrpSpPr>
      <p:grpSpPr>
        <a:xfrm>
          <a:off x="0" y="0"/>
          <a:ext cx="0" cy="0"/>
          <a:chOff x="0" y="0"/>
          <a:chExt cx="0" cy="0"/>
        </a:xfrm>
      </p:grpSpPr>
      <p:sp>
        <p:nvSpPr>
          <p:cNvPr id="2" name="Freeform 2"/>
          <p:cNvSpPr/>
          <p:nvPr/>
        </p:nvSpPr>
        <p:spPr>
          <a:xfrm rot="-2319325">
            <a:off x="11809658" y="1457436"/>
            <a:ext cx="6296817" cy="4648196"/>
          </a:xfrm>
          <a:custGeom>
            <a:avLst/>
            <a:gdLst/>
            <a:ahLst/>
            <a:cxnLst/>
            <a:rect l="l" t="t" r="r" b="b"/>
            <a:pathLst>
              <a:path w="6296817" h="4648196">
                <a:moveTo>
                  <a:pt x="0" y="0"/>
                </a:moveTo>
                <a:lnTo>
                  <a:pt x="6296817" y="0"/>
                </a:lnTo>
                <a:lnTo>
                  <a:pt x="6296817" y="4648196"/>
                </a:lnTo>
                <a:lnTo>
                  <a:pt x="0" y="4648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3" name="Freeform 3"/>
          <p:cNvSpPr/>
          <p:nvPr/>
        </p:nvSpPr>
        <p:spPr>
          <a:xfrm>
            <a:off x="12170948" y="6172200"/>
            <a:ext cx="5574236" cy="4114800"/>
          </a:xfrm>
          <a:custGeom>
            <a:avLst/>
            <a:gdLst/>
            <a:ahLst/>
            <a:cxnLst/>
            <a:rect l="l" t="t" r="r" b="b"/>
            <a:pathLst>
              <a:path w="5574236" h="4114800">
                <a:moveTo>
                  <a:pt x="0" y="0"/>
                </a:moveTo>
                <a:lnTo>
                  <a:pt x="5574237" y="0"/>
                </a:lnTo>
                <a:lnTo>
                  <a:pt x="55742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4" name="Freeform 4"/>
          <p:cNvSpPr/>
          <p:nvPr/>
        </p:nvSpPr>
        <p:spPr>
          <a:xfrm rot="-10800000">
            <a:off x="226790" y="1679269"/>
            <a:ext cx="5574236" cy="4114800"/>
          </a:xfrm>
          <a:custGeom>
            <a:avLst/>
            <a:gdLst/>
            <a:ahLst/>
            <a:cxnLst/>
            <a:rect l="l" t="t" r="r" b="b"/>
            <a:pathLst>
              <a:path w="5574236" h="4114800">
                <a:moveTo>
                  <a:pt x="0" y="0"/>
                </a:moveTo>
                <a:lnTo>
                  <a:pt x="5574236" y="0"/>
                </a:lnTo>
                <a:lnTo>
                  <a:pt x="55742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5" name="Freeform 5"/>
          <p:cNvSpPr/>
          <p:nvPr/>
        </p:nvSpPr>
        <p:spPr>
          <a:xfrm rot="-10800000">
            <a:off x="719241" y="6060769"/>
            <a:ext cx="5574236" cy="4114800"/>
          </a:xfrm>
          <a:custGeom>
            <a:avLst/>
            <a:gdLst/>
            <a:ahLst/>
            <a:cxnLst/>
            <a:rect l="l" t="t" r="r" b="b"/>
            <a:pathLst>
              <a:path w="5574236" h="4114800">
                <a:moveTo>
                  <a:pt x="0" y="0"/>
                </a:moveTo>
                <a:lnTo>
                  <a:pt x="5574236" y="0"/>
                </a:lnTo>
                <a:lnTo>
                  <a:pt x="55742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6" name="Freeform 6"/>
          <p:cNvSpPr/>
          <p:nvPr/>
        </p:nvSpPr>
        <p:spPr>
          <a:xfrm>
            <a:off x="6107656" y="3736669"/>
            <a:ext cx="5414211" cy="4114800"/>
          </a:xfrm>
          <a:custGeom>
            <a:avLst/>
            <a:gdLst/>
            <a:ahLst/>
            <a:cxnLst/>
            <a:rect l="l" t="t" r="r" b="b"/>
            <a:pathLst>
              <a:path w="5414211" h="4114800">
                <a:moveTo>
                  <a:pt x="0" y="0"/>
                </a:moveTo>
                <a:lnTo>
                  <a:pt x="5414211" y="0"/>
                </a:lnTo>
                <a:lnTo>
                  <a:pt x="54142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noAutofit/>
          </a:bodyPr>
          <a:lstStyle/>
          <a:p>
            <a:endParaRPr/>
          </a:p>
        </p:txBody>
      </p:sp>
      <p:sp>
        <p:nvSpPr>
          <p:cNvPr id="7" name="TextBox 7"/>
          <p:cNvSpPr txBox="1"/>
          <p:nvPr/>
        </p:nvSpPr>
        <p:spPr>
          <a:xfrm>
            <a:off x="4080788" y="193369"/>
            <a:ext cx="8090160" cy="1219200"/>
          </a:xfrm>
          <a:prstGeom prst="rect">
            <a:avLst/>
          </a:prstGeom>
        </p:spPr>
        <p:txBody>
          <a:bodyPr lIns="0" tIns="0" rIns="0" bIns="0" rtlCol="0" anchor="t">
            <a:noAutofit/>
          </a:bodyPr>
          <a:lstStyle/>
          <a:p>
            <a:pPr algn="ctr" rtl="0">
              <a:lnSpc>
                <a:spcPts val="9600"/>
              </a:lnSpc>
            </a:pPr>
            <a:r>
              <a:rPr lang="es-419" sz="8000" b="1" i="0" u="none" strike="noStrike" dirty="0">
                <a:solidFill>
                  <a:srgbClr val="FFFFFF"/>
                </a:solidFill>
                <a:latin typeface="Prompt Bold"/>
                <a:ea typeface="Prompt Bold"/>
                <a:cs typeface="Prompt Bold"/>
                <a:sym typeface="Prompt Bold"/>
              </a:rPr>
              <a:t>Lo que se dice...</a:t>
            </a:r>
          </a:p>
        </p:txBody>
      </p:sp>
      <p:sp>
        <p:nvSpPr>
          <p:cNvPr id="8" name="TextBox 8"/>
          <p:cNvSpPr txBox="1"/>
          <p:nvPr/>
        </p:nvSpPr>
        <p:spPr>
          <a:xfrm rot="62980">
            <a:off x="12458620" y="2837066"/>
            <a:ext cx="4905100" cy="2150985"/>
          </a:xfrm>
          <a:prstGeom prst="rect">
            <a:avLst/>
          </a:prstGeom>
        </p:spPr>
        <p:txBody>
          <a:bodyPr lIns="0" tIns="0" rIns="0" bIns="0" rtlCol="0" anchor="t">
            <a:noAutofit/>
          </a:bodyPr>
          <a:lstStyle/>
          <a:p>
            <a:pPr algn="ctr" rtl="0">
              <a:lnSpc>
                <a:spcPts val="4760"/>
              </a:lnSpc>
            </a:pPr>
            <a:r>
              <a:rPr lang="es-419" sz="3900" b="1" i="0" u="none" strike="noStrike" dirty="0">
                <a:solidFill>
                  <a:srgbClr val="000000"/>
                </a:solidFill>
                <a:latin typeface="Prompt Bold"/>
                <a:ea typeface="Prompt Bold"/>
                <a:cs typeface="Prompt Bold"/>
                <a:sym typeface="Prompt Bold"/>
              </a:rPr>
              <a:t>#2 en mejores </a:t>
            </a:r>
          </a:p>
          <a:p>
            <a:pPr algn="ctr" rtl="0">
              <a:lnSpc>
                <a:spcPts val="4760"/>
              </a:lnSpc>
            </a:pPr>
            <a:r>
              <a:rPr lang="es-419" sz="3900" b="1" dirty="0">
                <a:solidFill>
                  <a:srgbClr val="000000"/>
                </a:solidFill>
                <a:latin typeface="Prompt Bold"/>
                <a:ea typeface="Prompt Bold"/>
                <a:cs typeface="Prompt Bold"/>
                <a:sym typeface="Prompt Bold"/>
              </a:rPr>
              <a:t>empleos de atención médica</a:t>
            </a:r>
            <a:endParaRPr lang="es-419" sz="3900" b="1" i="0" u="none" strike="noStrike" dirty="0">
              <a:solidFill>
                <a:srgbClr val="000000"/>
              </a:solidFill>
              <a:latin typeface="Prompt Bold"/>
              <a:ea typeface="Prompt Bold"/>
              <a:cs typeface="Prompt Bold"/>
              <a:sym typeface="Prompt Bold"/>
            </a:endParaRPr>
          </a:p>
        </p:txBody>
      </p:sp>
      <p:sp>
        <p:nvSpPr>
          <p:cNvPr id="9" name="TextBox 9"/>
          <p:cNvSpPr txBox="1"/>
          <p:nvPr/>
        </p:nvSpPr>
        <p:spPr>
          <a:xfrm rot="62980">
            <a:off x="12523446" y="7365154"/>
            <a:ext cx="4846176" cy="1506030"/>
          </a:xfrm>
          <a:prstGeom prst="rect">
            <a:avLst/>
          </a:prstGeom>
        </p:spPr>
        <p:txBody>
          <a:bodyPr lIns="0" tIns="0" rIns="0" bIns="0" rtlCol="0" anchor="t">
            <a:noAutofit/>
          </a:bodyPr>
          <a:lstStyle/>
          <a:p>
            <a:pPr algn="ctr">
              <a:lnSpc>
                <a:spcPts val="4760"/>
              </a:lnSpc>
            </a:pPr>
            <a:r>
              <a:rPr lang="es-419" sz="3900" b="1" i="0" u="none" strike="noStrike" dirty="0">
                <a:solidFill>
                  <a:srgbClr val="000000"/>
                </a:solidFill>
                <a:latin typeface="Prompt Bold"/>
                <a:ea typeface="Prompt Bold"/>
                <a:cs typeface="Prompt Bold"/>
                <a:sym typeface="Prompt Bold"/>
              </a:rPr>
              <a:t>#4 en </a:t>
            </a:r>
            <a:r>
              <a:rPr lang="es-419" sz="3900" b="1" dirty="0">
                <a:solidFill>
                  <a:srgbClr val="000000"/>
                </a:solidFill>
                <a:latin typeface="Prompt Bold"/>
                <a:ea typeface="Prompt Bold"/>
                <a:cs typeface="Prompt Bold"/>
                <a:sym typeface="Prompt Bold"/>
              </a:rPr>
              <a:t>la clasificación</a:t>
            </a:r>
            <a:endParaRPr lang="es-419" sz="3900" b="1" i="0" u="none" strike="noStrike" dirty="0">
              <a:solidFill>
                <a:srgbClr val="000000"/>
              </a:solidFill>
              <a:latin typeface="Prompt Bold"/>
              <a:ea typeface="Prompt Bold"/>
              <a:cs typeface="Prompt Bold"/>
              <a:sym typeface="Prompt Bold"/>
            </a:endParaRPr>
          </a:p>
          <a:p>
            <a:pPr algn="ctr" rtl="0">
              <a:lnSpc>
                <a:spcPts val="4760"/>
              </a:lnSpc>
            </a:pPr>
            <a:r>
              <a:rPr lang="es-419" sz="3900" b="1" dirty="0">
                <a:solidFill>
                  <a:srgbClr val="000000"/>
                </a:solidFill>
                <a:latin typeface="Prompt Bold"/>
                <a:ea typeface="Prompt Bold"/>
                <a:cs typeface="Prompt Bold"/>
                <a:sym typeface="Prompt Bold"/>
              </a:rPr>
              <a:t>d</a:t>
            </a:r>
            <a:r>
              <a:rPr lang="es-419" sz="3900" b="1" i="0" u="none" strike="noStrike" dirty="0">
                <a:solidFill>
                  <a:srgbClr val="000000"/>
                </a:solidFill>
                <a:latin typeface="Prompt Bold"/>
                <a:ea typeface="Prompt Bold"/>
                <a:cs typeface="Prompt Bold"/>
                <a:sym typeface="Prompt Bold"/>
              </a:rPr>
              <a:t>e mejores empleos</a:t>
            </a:r>
          </a:p>
          <a:p>
            <a:pPr algn="ctr" rtl="0">
              <a:lnSpc>
                <a:spcPts val="4760"/>
              </a:lnSpc>
              <a:spcBef>
                <a:spcPct val="0"/>
              </a:spcBef>
            </a:pPr>
            <a:endParaRPr lang="es-419" sz="3900" b="1" i="0" u="none" strike="noStrike" dirty="0">
              <a:solidFill>
                <a:srgbClr val="000000"/>
              </a:solidFill>
              <a:latin typeface="Prompt Bold"/>
              <a:ea typeface="Prompt Bold"/>
              <a:cs typeface="Prompt Bold"/>
              <a:sym typeface="Prompt Bold"/>
            </a:endParaRPr>
          </a:p>
        </p:txBody>
      </p:sp>
      <p:sp>
        <p:nvSpPr>
          <p:cNvPr id="10" name="TextBox 10"/>
          <p:cNvSpPr txBox="1"/>
          <p:nvPr/>
        </p:nvSpPr>
        <p:spPr>
          <a:xfrm rot="62980">
            <a:off x="938768" y="7413837"/>
            <a:ext cx="4846176" cy="1800225"/>
          </a:xfrm>
          <a:prstGeom prst="rect">
            <a:avLst/>
          </a:prstGeom>
        </p:spPr>
        <p:txBody>
          <a:bodyPr lIns="0" tIns="0" rIns="0" bIns="0" rtlCol="0" anchor="t">
            <a:noAutofit/>
          </a:bodyPr>
          <a:lstStyle/>
          <a:p>
            <a:pPr algn="ctr" rtl="0">
              <a:lnSpc>
                <a:spcPts val="4760"/>
              </a:lnSpc>
            </a:pPr>
            <a:r>
              <a:rPr lang="es-419" sz="3900" b="1" i="0" u="none" strike="noStrike" dirty="0">
                <a:solidFill>
                  <a:srgbClr val="000000"/>
                </a:solidFill>
                <a:latin typeface="Prompt Bold"/>
                <a:ea typeface="Prompt Bold"/>
                <a:cs typeface="Prompt Bold"/>
                <a:sym typeface="Prompt Bold"/>
              </a:rPr>
              <a:t>¡Grandes carreras</a:t>
            </a:r>
          </a:p>
          <a:p>
            <a:pPr algn="ctr" rtl="0">
              <a:lnSpc>
                <a:spcPts val="4760"/>
              </a:lnSpc>
            </a:pPr>
            <a:r>
              <a:rPr lang="es-419" sz="3900" b="1" i="0" u="none" strike="noStrike" dirty="0">
                <a:solidFill>
                  <a:srgbClr val="000000"/>
                </a:solidFill>
                <a:latin typeface="Prompt Bold"/>
                <a:ea typeface="Prompt Bold"/>
                <a:cs typeface="Prompt Bold"/>
                <a:sym typeface="Prompt Bold"/>
              </a:rPr>
              <a:t>para </a:t>
            </a:r>
            <a:r>
              <a:rPr lang="es-419" sz="3900" b="1" i="1" u="none" strike="noStrike" dirty="0">
                <a:solidFill>
                  <a:srgbClr val="000000"/>
                </a:solidFill>
                <a:latin typeface="Prompt Bold Italics"/>
                <a:ea typeface="Prompt Bold Italics"/>
                <a:cs typeface="Prompt Bold Italics"/>
                <a:sym typeface="Prompt Bold Italics"/>
              </a:rPr>
              <a:t>SU</a:t>
            </a:r>
          </a:p>
          <a:p>
            <a:pPr algn="ctr" rtl="0">
              <a:lnSpc>
                <a:spcPts val="4760"/>
              </a:lnSpc>
            </a:pPr>
            <a:r>
              <a:rPr lang="es-419" sz="3900" b="1" i="0" u="none" strike="noStrike" dirty="0">
                <a:solidFill>
                  <a:srgbClr val="000000"/>
                </a:solidFill>
                <a:latin typeface="Prompt Bold"/>
                <a:ea typeface="Prompt Bold"/>
                <a:cs typeface="Prompt Bold"/>
                <a:sym typeface="Prompt Bold"/>
              </a:rPr>
              <a:t>futuro!</a:t>
            </a:r>
          </a:p>
        </p:txBody>
      </p:sp>
      <p:sp>
        <p:nvSpPr>
          <p:cNvPr id="11" name="TextBox 11"/>
          <p:cNvSpPr txBox="1"/>
          <p:nvPr/>
        </p:nvSpPr>
        <p:spPr>
          <a:xfrm rot="62980">
            <a:off x="740856" y="2592234"/>
            <a:ext cx="4417847" cy="2400300"/>
          </a:xfrm>
          <a:prstGeom prst="rect">
            <a:avLst/>
          </a:prstGeom>
        </p:spPr>
        <p:txBody>
          <a:bodyPr lIns="0" tIns="0" rIns="0" bIns="0" rtlCol="0" anchor="t">
            <a:noAutofit/>
          </a:bodyPr>
          <a:lstStyle/>
          <a:p>
            <a:pPr algn="ctr" rtl="0">
              <a:lnSpc>
                <a:spcPts val="4760"/>
              </a:lnSpc>
            </a:pPr>
            <a:r>
              <a:rPr lang="es-419" sz="3300" b="1" i="0" u="none" strike="noStrike" dirty="0">
                <a:solidFill>
                  <a:srgbClr val="000000"/>
                </a:solidFill>
                <a:latin typeface="Prompt Bold"/>
                <a:ea typeface="Prompt Bold"/>
                <a:cs typeface="Prompt Bold"/>
                <a:sym typeface="Prompt Bold"/>
              </a:rPr>
              <a:t>Crecerá un 27% </a:t>
            </a:r>
          </a:p>
          <a:p>
            <a:pPr algn="ctr" rtl="0">
              <a:lnSpc>
                <a:spcPts val="4760"/>
              </a:lnSpc>
            </a:pPr>
            <a:r>
              <a:rPr lang="es-419" sz="3300" b="1" i="0" u="none" strike="noStrike" dirty="0">
                <a:solidFill>
                  <a:srgbClr val="000000"/>
                </a:solidFill>
                <a:latin typeface="Prompt Bold"/>
                <a:ea typeface="Prompt Bold"/>
                <a:cs typeface="Prompt Bold"/>
                <a:sym typeface="Prompt Bold"/>
              </a:rPr>
              <a:t>mucho más rápido</a:t>
            </a:r>
          </a:p>
          <a:p>
            <a:pPr algn="ctr" rtl="0">
              <a:lnSpc>
                <a:spcPts val="4760"/>
              </a:lnSpc>
            </a:pPr>
            <a:r>
              <a:rPr lang="es-419" sz="3300" b="1" i="0" u="none" strike="noStrike" dirty="0">
                <a:solidFill>
                  <a:srgbClr val="000000"/>
                </a:solidFill>
                <a:latin typeface="Prompt Bold"/>
                <a:ea typeface="Prompt Bold"/>
                <a:cs typeface="Prompt Bold"/>
                <a:sym typeface="Prompt Bold"/>
              </a:rPr>
              <a:t>que la tasa media</a:t>
            </a:r>
          </a:p>
          <a:p>
            <a:pPr algn="ctr" rtl="0">
              <a:lnSpc>
                <a:spcPts val="4760"/>
              </a:lnSpc>
            </a:pPr>
            <a:r>
              <a:rPr lang="es-419" sz="3300" b="1" i="0" u="none" strike="noStrike" dirty="0">
                <a:solidFill>
                  <a:srgbClr val="000000"/>
                </a:solidFill>
                <a:latin typeface="Prompt Bold"/>
                <a:ea typeface="Prompt Bold"/>
                <a:cs typeface="Prompt Bold"/>
                <a:sym typeface="Prompt Bold"/>
              </a:rPr>
              <a:t>de crecimiento del 9%</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5A31"/>
        </a:solidFill>
        <a:effectLst/>
      </p:bgPr>
    </p:bg>
    <p:spTree>
      <p:nvGrpSpPr>
        <p:cNvPr id="1" name=""/>
        <p:cNvGrpSpPr/>
        <p:nvPr/>
      </p:nvGrpSpPr>
      <p:grpSpPr>
        <a:xfrm>
          <a:off x="0" y="0"/>
          <a:ext cx="0" cy="0"/>
          <a:chOff x="0" y="0"/>
          <a:chExt cx="0" cy="0"/>
        </a:xfrm>
      </p:grpSpPr>
      <p:sp>
        <p:nvSpPr>
          <p:cNvPr id="2" name="Freeform 2"/>
          <p:cNvSpPr/>
          <p:nvPr/>
        </p:nvSpPr>
        <p:spPr>
          <a:xfrm rot="-2319325">
            <a:off x="11850877" y="1322868"/>
            <a:ext cx="5715419" cy="4219018"/>
          </a:xfrm>
          <a:custGeom>
            <a:avLst/>
            <a:gdLst/>
            <a:ahLst/>
            <a:cxnLst/>
            <a:rect l="l" t="t" r="r" b="b"/>
            <a:pathLst>
              <a:path w="5715419" h="4219018">
                <a:moveTo>
                  <a:pt x="0" y="0"/>
                </a:moveTo>
                <a:lnTo>
                  <a:pt x="5715420" y="0"/>
                </a:lnTo>
                <a:lnTo>
                  <a:pt x="5715420" y="4219018"/>
                </a:lnTo>
                <a:lnTo>
                  <a:pt x="0" y="4219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3" name="Freeform 3"/>
          <p:cNvSpPr/>
          <p:nvPr/>
        </p:nvSpPr>
        <p:spPr>
          <a:xfrm>
            <a:off x="12170948" y="6172200"/>
            <a:ext cx="5574236" cy="4114800"/>
          </a:xfrm>
          <a:custGeom>
            <a:avLst/>
            <a:gdLst/>
            <a:ahLst/>
            <a:cxnLst/>
            <a:rect l="l" t="t" r="r" b="b"/>
            <a:pathLst>
              <a:path w="5574236" h="4114800">
                <a:moveTo>
                  <a:pt x="0" y="0"/>
                </a:moveTo>
                <a:lnTo>
                  <a:pt x="5574237" y="0"/>
                </a:lnTo>
                <a:lnTo>
                  <a:pt x="55742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4" name="Freeform 4"/>
          <p:cNvSpPr/>
          <p:nvPr/>
        </p:nvSpPr>
        <p:spPr>
          <a:xfrm rot="-10800000">
            <a:off x="226790" y="1679269"/>
            <a:ext cx="5574236" cy="4114800"/>
          </a:xfrm>
          <a:custGeom>
            <a:avLst/>
            <a:gdLst/>
            <a:ahLst/>
            <a:cxnLst/>
            <a:rect l="l" t="t" r="r" b="b"/>
            <a:pathLst>
              <a:path w="5574236" h="4114800">
                <a:moveTo>
                  <a:pt x="0" y="0"/>
                </a:moveTo>
                <a:lnTo>
                  <a:pt x="5574236" y="0"/>
                </a:lnTo>
                <a:lnTo>
                  <a:pt x="55742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5" name="Freeform 5"/>
          <p:cNvSpPr/>
          <p:nvPr/>
        </p:nvSpPr>
        <p:spPr>
          <a:xfrm rot="-10800000">
            <a:off x="719241" y="6060769"/>
            <a:ext cx="5574236" cy="4114800"/>
          </a:xfrm>
          <a:custGeom>
            <a:avLst/>
            <a:gdLst/>
            <a:ahLst/>
            <a:cxnLst/>
            <a:rect l="l" t="t" r="r" b="b"/>
            <a:pathLst>
              <a:path w="5574236" h="4114800">
                <a:moveTo>
                  <a:pt x="0" y="0"/>
                </a:moveTo>
                <a:lnTo>
                  <a:pt x="5574236" y="0"/>
                </a:lnTo>
                <a:lnTo>
                  <a:pt x="55742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noAutofit/>
          </a:bodyPr>
          <a:lstStyle/>
          <a:p>
            <a:endParaRPr/>
          </a:p>
        </p:txBody>
      </p:sp>
      <p:sp>
        <p:nvSpPr>
          <p:cNvPr id="6" name="Freeform 6"/>
          <p:cNvSpPr/>
          <p:nvPr/>
        </p:nvSpPr>
        <p:spPr>
          <a:xfrm>
            <a:off x="6107656" y="3736669"/>
            <a:ext cx="5414211" cy="4114800"/>
          </a:xfrm>
          <a:custGeom>
            <a:avLst/>
            <a:gdLst/>
            <a:ahLst/>
            <a:cxnLst/>
            <a:rect l="l" t="t" r="r" b="b"/>
            <a:pathLst>
              <a:path w="5414211" h="4114800">
                <a:moveTo>
                  <a:pt x="0" y="0"/>
                </a:moveTo>
                <a:lnTo>
                  <a:pt x="5414211" y="0"/>
                </a:lnTo>
                <a:lnTo>
                  <a:pt x="54142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noAutofit/>
          </a:bodyPr>
          <a:lstStyle/>
          <a:p>
            <a:endParaRPr/>
          </a:p>
        </p:txBody>
      </p:sp>
      <p:sp>
        <p:nvSpPr>
          <p:cNvPr id="7" name="TextBox 7"/>
          <p:cNvSpPr txBox="1"/>
          <p:nvPr/>
        </p:nvSpPr>
        <p:spPr>
          <a:xfrm>
            <a:off x="4080788" y="193369"/>
            <a:ext cx="8089289" cy="1219200"/>
          </a:xfrm>
          <a:prstGeom prst="rect">
            <a:avLst/>
          </a:prstGeom>
        </p:spPr>
        <p:txBody>
          <a:bodyPr lIns="0" tIns="0" rIns="0" bIns="0" rtlCol="0" anchor="t">
            <a:noAutofit/>
          </a:bodyPr>
          <a:lstStyle/>
          <a:p>
            <a:pPr algn="ctr" rtl="0">
              <a:lnSpc>
                <a:spcPts val="9600"/>
              </a:lnSpc>
            </a:pPr>
            <a:r>
              <a:rPr lang="es-419" sz="8000" b="1" i="0" u="none" strike="noStrike" dirty="0">
                <a:solidFill>
                  <a:srgbClr val="FFFFFF"/>
                </a:solidFill>
                <a:latin typeface="Prompt Bold"/>
                <a:ea typeface="Prompt Bold"/>
                <a:cs typeface="Prompt Bold"/>
                <a:sym typeface="Prompt Bold"/>
              </a:rPr>
              <a:t>Lo que se dice...</a:t>
            </a:r>
          </a:p>
        </p:txBody>
      </p:sp>
      <p:sp>
        <p:nvSpPr>
          <p:cNvPr id="8" name="TextBox 8"/>
          <p:cNvSpPr txBox="1"/>
          <p:nvPr/>
        </p:nvSpPr>
        <p:spPr>
          <a:xfrm rot="62980">
            <a:off x="12186663" y="2829217"/>
            <a:ext cx="4045338" cy="1847817"/>
          </a:xfrm>
          <a:prstGeom prst="rect">
            <a:avLst/>
          </a:prstGeom>
        </p:spPr>
        <p:txBody>
          <a:bodyPr lIns="0" tIns="0" rIns="0" bIns="0" rtlCol="0" anchor="t">
            <a:noAutofit/>
          </a:bodyPr>
          <a:lstStyle/>
          <a:p>
            <a:pPr algn="ctr">
              <a:lnSpc>
                <a:spcPts val="4040"/>
              </a:lnSpc>
            </a:pPr>
            <a:r>
              <a:rPr lang="es-419" sz="3300" b="1" i="0" u="none" strike="noStrike" dirty="0">
                <a:solidFill>
                  <a:srgbClr val="000000"/>
                </a:solidFill>
                <a:latin typeface="Prompt Bold"/>
                <a:ea typeface="Prompt Bold"/>
                <a:cs typeface="Prompt Bold"/>
                <a:sym typeface="Prompt Bold"/>
              </a:rPr>
              <a:t>#5 </a:t>
            </a:r>
            <a:r>
              <a:rPr lang="es-419" sz="3300" b="1" dirty="0">
                <a:solidFill>
                  <a:srgbClr val="000000"/>
                </a:solidFill>
                <a:latin typeface="Prompt Bold"/>
                <a:ea typeface="Prompt Bold"/>
                <a:cs typeface="Prompt Bold"/>
                <a:sym typeface="Prompt Bold"/>
              </a:rPr>
              <a:t>en empleos de </a:t>
            </a:r>
            <a:r>
              <a:rPr lang="es-419" sz="3300" b="1" i="0" u="none" strike="noStrike" dirty="0">
                <a:solidFill>
                  <a:srgbClr val="000000"/>
                </a:solidFill>
                <a:latin typeface="Prompt Bold"/>
                <a:ea typeface="Prompt Bold"/>
                <a:cs typeface="Prompt Bold"/>
                <a:sym typeface="Prompt Bold"/>
              </a:rPr>
              <a:t>mayor crecimiento</a:t>
            </a:r>
          </a:p>
          <a:p>
            <a:pPr algn="ctr" rtl="0">
              <a:lnSpc>
                <a:spcPts val="4040"/>
              </a:lnSpc>
              <a:spcBef>
                <a:spcPct val="0"/>
              </a:spcBef>
            </a:pPr>
            <a:r>
              <a:rPr lang="es-419" sz="3300" b="1" i="0" u="none" strike="noStrike" dirty="0">
                <a:solidFill>
                  <a:srgbClr val="000000"/>
                </a:solidFill>
                <a:latin typeface="Prompt Bold"/>
                <a:ea typeface="Prompt Bold"/>
                <a:cs typeface="Prompt Bold"/>
                <a:sym typeface="Prompt Bold"/>
              </a:rPr>
              <a:t>en Estados Unidos</a:t>
            </a:r>
          </a:p>
        </p:txBody>
      </p:sp>
      <p:sp>
        <p:nvSpPr>
          <p:cNvPr id="9" name="TextBox 9"/>
          <p:cNvSpPr txBox="1"/>
          <p:nvPr/>
        </p:nvSpPr>
        <p:spPr>
          <a:xfrm rot="62980">
            <a:off x="12822550" y="6863715"/>
            <a:ext cx="4038188" cy="2152898"/>
          </a:xfrm>
          <a:prstGeom prst="rect">
            <a:avLst/>
          </a:prstGeom>
        </p:spPr>
        <p:txBody>
          <a:bodyPr lIns="0" tIns="0" rIns="0" bIns="0" rtlCol="0" anchor="t">
            <a:noAutofit/>
          </a:bodyPr>
          <a:lstStyle/>
          <a:p>
            <a:pPr algn="ctr">
              <a:lnSpc>
                <a:spcPts val="4760"/>
              </a:lnSpc>
            </a:pPr>
            <a:r>
              <a:rPr lang="es-419" sz="3900" b="1" dirty="0">
                <a:solidFill>
                  <a:srgbClr val="000000"/>
                </a:solidFill>
                <a:latin typeface="Prompt Bold"/>
                <a:ea typeface="Prompt Bold"/>
                <a:cs typeface="Prompt Bold"/>
                <a:sym typeface="Prompt Bold"/>
              </a:rPr>
              <a:t>5 de 10 en equilibrio entre vida laboral y personal</a:t>
            </a:r>
            <a:endParaRPr lang="es-419" sz="3900" b="1" i="0" u="none" strike="noStrike" dirty="0">
              <a:solidFill>
                <a:srgbClr val="000000"/>
              </a:solidFill>
              <a:latin typeface="Prompt Bold"/>
              <a:ea typeface="Prompt Bold"/>
              <a:cs typeface="Prompt Bold"/>
              <a:sym typeface="Prompt Bold"/>
            </a:endParaRPr>
          </a:p>
        </p:txBody>
      </p:sp>
      <p:sp>
        <p:nvSpPr>
          <p:cNvPr id="10" name="TextBox 10"/>
          <p:cNvSpPr txBox="1"/>
          <p:nvPr/>
        </p:nvSpPr>
        <p:spPr>
          <a:xfrm rot="62980">
            <a:off x="1754132" y="7078742"/>
            <a:ext cx="3318632" cy="1845335"/>
          </a:xfrm>
          <a:prstGeom prst="rect">
            <a:avLst/>
          </a:prstGeom>
        </p:spPr>
        <p:txBody>
          <a:bodyPr lIns="0" tIns="0" rIns="0" bIns="0" rtlCol="0" anchor="t">
            <a:noAutofit/>
          </a:bodyPr>
          <a:lstStyle/>
          <a:p>
            <a:pPr algn="ctr">
              <a:lnSpc>
                <a:spcPts val="4760"/>
              </a:lnSpc>
            </a:pPr>
            <a:r>
              <a:rPr lang="es-419" sz="3900" b="1" dirty="0">
                <a:solidFill>
                  <a:srgbClr val="000000"/>
                </a:solidFill>
                <a:latin typeface="Prompt Bold"/>
                <a:ea typeface="Prompt Bold"/>
                <a:cs typeface="Prompt Bold"/>
                <a:sym typeface="Prompt Bold"/>
              </a:rPr>
              <a:t>Puntuación  de 9 </a:t>
            </a:r>
            <a:r>
              <a:rPr lang="es-419" sz="3900" b="1" i="0" u="none" strike="noStrike" dirty="0">
                <a:solidFill>
                  <a:srgbClr val="000000"/>
                </a:solidFill>
                <a:latin typeface="Prompt Bold"/>
                <a:ea typeface="Prompt Bold"/>
                <a:cs typeface="Prompt Bold"/>
                <a:sym typeface="Prompt Bold"/>
              </a:rPr>
              <a:t>sobre 10</a:t>
            </a:r>
          </a:p>
          <a:p>
            <a:pPr algn="ctr" rtl="0">
              <a:lnSpc>
                <a:spcPts val="4760"/>
              </a:lnSpc>
            </a:pPr>
            <a:r>
              <a:rPr lang="es-419" sz="3900" b="1" i="0" u="none" strike="noStrike" dirty="0">
                <a:solidFill>
                  <a:srgbClr val="000000"/>
                </a:solidFill>
                <a:latin typeface="Prompt Bold"/>
                <a:ea typeface="Prompt Bold"/>
                <a:cs typeface="Prompt Bold"/>
                <a:sym typeface="Prompt Bold"/>
              </a:rPr>
              <a:t>en el mercado laboral</a:t>
            </a:r>
          </a:p>
        </p:txBody>
      </p:sp>
      <p:sp>
        <p:nvSpPr>
          <p:cNvPr id="11" name="TextBox 11"/>
          <p:cNvSpPr txBox="1"/>
          <p:nvPr/>
        </p:nvSpPr>
        <p:spPr>
          <a:xfrm rot="62980">
            <a:off x="590820" y="2699013"/>
            <a:ext cx="4846176" cy="2400300"/>
          </a:xfrm>
          <a:prstGeom prst="rect">
            <a:avLst/>
          </a:prstGeom>
        </p:spPr>
        <p:txBody>
          <a:bodyPr lIns="0" tIns="0" rIns="0" bIns="0" rtlCol="0" anchor="t">
            <a:noAutofit/>
          </a:bodyPr>
          <a:lstStyle/>
          <a:p>
            <a:pPr algn="ctr" rtl="0">
              <a:lnSpc>
                <a:spcPts val="4760"/>
              </a:lnSpc>
            </a:pPr>
            <a:r>
              <a:rPr lang="es-419" sz="3900" b="1" i="0" u="none" strike="noStrike" dirty="0">
                <a:solidFill>
                  <a:srgbClr val="000000"/>
                </a:solidFill>
                <a:latin typeface="Prompt Bold"/>
                <a:ea typeface="Prompt Bold"/>
                <a:cs typeface="Prompt Bold"/>
                <a:sym typeface="Prompt Bold"/>
              </a:rPr>
              <a:t>$126,010</a:t>
            </a:r>
          </a:p>
          <a:p>
            <a:pPr algn="ctr" rtl="0">
              <a:lnSpc>
                <a:spcPts val="4760"/>
              </a:lnSpc>
            </a:pPr>
            <a:r>
              <a:rPr lang="es-419" sz="3900" b="1" i="0" u="none" strike="noStrike" dirty="0">
                <a:solidFill>
                  <a:srgbClr val="000000"/>
                </a:solidFill>
                <a:latin typeface="Prompt Bold"/>
                <a:ea typeface="Prompt Bold"/>
                <a:cs typeface="Prompt Bold"/>
                <a:sym typeface="Prompt Bold"/>
              </a:rPr>
              <a:t>es la MEDIA de</a:t>
            </a:r>
          </a:p>
          <a:p>
            <a:pPr algn="ctr" rtl="0">
              <a:lnSpc>
                <a:spcPts val="4760"/>
              </a:lnSpc>
            </a:pPr>
            <a:r>
              <a:rPr lang="es-419" sz="3900" b="1" i="0" u="none" strike="noStrike" dirty="0">
                <a:solidFill>
                  <a:srgbClr val="000000"/>
                </a:solidFill>
                <a:latin typeface="Prompt Bold"/>
                <a:ea typeface="Prompt Bold"/>
                <a:cs typeface="Prompt Bold"/>
                <a:sym typeface="Prompt Bold"/>
              </a:rPr>
              <a:t>salario anual de los PA</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18288000" cy="9133066"/>
          </a:xfrm>
          <a:custGeom>
            <a:avLst/>
            <a:gdLst/>
            <a:ahLst/>
            <a:cxnLst/>
            <a:rect l="l" t="t" r="r" b="b"/>
            <a:pathLst>
              <a:path w="18288000" h="9133066">
                <a:moveTo>
                  <a:pt x="0" y="0"/>
                </a:moveTo>
                <a:lnTo>
                  <a:pt x="18288000" y="0"/>
                </a:lnTo>
                <a:lnTo>
                  <a:pt x="18288000" y="9133066"/>
                </a:lnTo>
                <a:lnTo>
                  <a:pt x="0" y="9133066"/>
                </a:lnTo>
                <a:lnTo>
                  <a:pt x="0" y="0"/>
                </a:lnTo>
                <a:close/>
              </a:path>
            </a:pathLst>
          </a:custGeom>
          <a:blipFill>
            <a:blip r:embed="rId2"/>
            <a:stretch>
              <a:fillRect t="-685" b="-685"/>
            </a:stretch>
          </a:blipFill>
        </p:spPr>
        <p:txBody>
          <a:bodyPr>
            <a:noAutofit/>
          </a:bodyPr>
          <a:lstStyle/>
          <a:p>
            <a:endParaRPr>
              <a:solidFill>
                <a:schemeClr val="accent2">
                  <a:lumMod val="75000"/>
                </a:schemeClr>
              </a:solidFill>
            </a:endParaRPr>
          </a:p>
        </p:txBody>
      </p:sp>
      <p:sp>
        <p:nvSpPr>
          <p:cNvPr id="3" name="TextBox 3"/>
          <p:cNvSpPr txBox="1"/>
          <p:nvPr/>
        </p:nvSpPr>
        <p:spPr>
          <a:xfrm>
            <a:off x="3737074" y="333375"/>
            <a:ext cx="11274326" cy="828675"/>
          </a:xfrm>
          <a:prstGeom prst="rect">
            <a:avLst/>
          </a:prstGeom>
        </p:spPr>
        <p:txBody>
          <a:bodyPr lIns="0" tIns="0" rIns="0" bIns="0" rtlCol="0" anchor="t">
            <a:noAutofit/>
          </a:bodyPr>
          <a:lstStyle/>
          <a:p>
            <a:pPr algn="ctr" rtl="0">
              <a:lnSpc>
                <a:spcPts val="6560"/>
              </a:lnSpc>
              <a:spcBef>
                <a:spcPct val="0"/>
              </a:spcBef>
            </a:pPr>
            <a:r>
              <a:rPr lang="es-419" sz="5400" b="1" i="0" u="none" strike="noStrike" dirty="0">
                <a:solidFill>
                  <a:srgbClr val="000000"/>
                </a:solidFill>
                <a:latin typeface="Prompt Bold"/>
                <a:ea typeface="Prompt Bold"/>
                <a:cs typeface="Prompt Bold"/>
                <a:sym typeface="Prompt Bold"/>
              </a:rPr>
              <a:t>Las 7 principales especialidades de PA</a:t>
            </a:r>
          </a:p>
        </p:txBody>
      </p:sp>
      <p:sp>
        <p:nvSpPr>
          <p:cNvPr id="5" name="TextBox 4">
            <a:extLst>
              <a:ext uri="{FF2B5EF4-FFF2-40B4-BE49-F238E27FC236}">
                <a16:creationId xmlns:a16="http://schemas.microsoft.com/office/drawing/2014/main" id="{0CD0092E-812F-8943-8D0F-8C694AE916E3}"/>
              </a:ext>
            </a:extLst>
          </p:cNvPr>
          <p:cNvSpPr txBox="1"/>
          <p:nvPr/>
        </p:nvSpPr>
        <p:spPr>
          <a:xfrm>
            <a:off x="2590800" y="1485900"/>
            <a:ext cx="3200400" cy="553998"/>
          </a:xfrm>
          <a:prstGeom prst="rect">
            <a:avLst/>
          </a:prstGeom>
          <a:solidFill>
            <a:schemeClr val="bg1"/>
          </a:solidFill>
        </p:spPr>
        <p:txBody>
          <a:bodyPr wrap="square" rtlCol="0">
            <a:spAutoFit/>
          </a:bodyPr>
          <a:lstStyle/>
          <a:p>
            <a:pPr algn="r"/>
            <a:r>
              <a:rPr lang="es-ES_tradnl" sz="3000" dirty="0">
                <a:solidFill>
                  <a:schemeClr val="accent2">
                    <a:lumMod val="75000"/>
                  </a:schemeClr>
                </a:solidFill>
              </a:rPr>
              <a:t>Atención primaria</a:t>
            </a:r>
          </a:p>
        </p:txBody>
      </p:sp>
      <p:sp>
        <p:nvSpPr>
          <p:cNvPr id="6" name="TextBox 5">
            <a:extLst>
              <a:ext uri="{FF2B5EF4-FFF2-40B4-BE49-F238E27FC236}">
                <a16:creationId xmlns:a16="http://schemas.microsoft.com/office/drawing/2014/main" id="{1F473280-4077-9140-A6F7-CA0CC97C8E8E}"/>
              </a:ext>
            </a:extLst>
          </p:cNvPr>
          <p:cNvSpPr txBox="1"/>
          <p:nvPr/>
        </p:nvSpPr>
        <p:spPr>
          <a:xfrm>
            <a:off x="2590800" y="2458224"/>
            <a:ext cx="3200400" cy="553998"/>
          </a:xfrm>
          <a:prstGeom prst="rect">
            <a:avLst/>
          </a:prstGeom>
          <a:solidFill>
            <a:schemeClr val="bg1"/>
          </a:solidFill>
        </p:spPr>
        <p:txBody>
          <a:bodyPr wrap="square" rtlCol="0">
            <a:spAutoFit/>
          </a:bodyPr>
          <a:lstStyle/>
          <a:p>
            <a:pPr algn="r"/>
            <a:r>
              <a:rPr lang="es-ES_tradnl" sz="3000" dirty="0">
                <a:solidFill>
                  <a:schemeClr val="accent2">
                    <a:lumMod val="75000"/>
                  </a:schemeClr>
                </a:solidFill>
              </a:rPr>
              <a:t>Medicina familiar</a:t>
            </a:r>
          </a:p>
        </p:txBody>
      </p:sp>
      <p:sp>
        <p:nvSpPr>
          <p:cNvPr id="8" name="TextBox 7">
            <a:extLst>
              <a:ext uri="{FF2B5EF4-FFF2-40B4-BE49-F238E27FC236}">
                <a16:creationId xmlns:a16="http://schemas.microsoft.com/office/drawing/2014/main" id="{ED435437-6854-1742-841B-3CCA42751A26}"/>
              </a:ext>
            </a:extLst>
          </p:cNvPr>
          <p:cNvSpPr txBox="1"/>
          <p:nvPr/>
        </p:nvSpPr>
        <p:spPr>
          <a:xfrm>
            <a:off x="1676400" y="3314700"/>
            <a:ext cx="4118758" cy="553998"/>
          </a:xfrm>
          <a:prstGeom prst="rect">
            <a:avLst/>
          </a:prstGeom>
          <a:solidFill>
            <a:schemeClr val="bg1"/>
          </a:solidFill>
        </p:spPr>
        <p:txBody>
          <a:bodyPr wrap="square" rtlCol="0">
            <a:spAutoFit/>
          </a:bodyPr>
          <a:lstStyle/>
          <a:p>
            <a:pPr algn="r"/>
            <a:r>
              <a:rPr lang="es-ES_tradnl" sz="3000" dirty="0">
                <a:solidFill>
                  <a:schemeClr val="accent2">
                    <a:lumMod val="75000"/>
                  </a:schemeClr>
                </a:solidFill>
              </a:rPr>
              <a:t>Medicina de emergencia</a:t>
            </a:r>
          </a:p>
        </p:txBody>
      </p:sp>
      <p:sp>
        <p:nvSpPr>
          <p:cNvPr id="9" name="TextBox 8">
            <a:extLst>
              <a:ext uri="{FF2B5EF4-FFF2-40B4-BE49-F238E27FC236}">
                <a16:creationId xmlns:a16="http://schemas.microsoft.com/office/drawing/2014/main" id="{8EF36812-B370-0647-97E7-AEC8B302BA10}"/>
              </a:ext>
            </a:extLst>
          </p:cNvPr>
          <p:cNvSpPr txBox="1"/>
          <p:nvPr/>
        </p:nvSpPr>
        <p:spPr>
          <a:xfrm>
            <a:off x="1672442" y="4208502"/>
            <a:ext cx="4118758" cy="553998"/>
          </a:xfrm>
          <a:prstGeom prst="rect">
            <a:avLst/>
          </a:prstGeom>
          <a:solidFill>
            <a:schemeClr val="bg1"/>
          </a:solidFill>
        </p:spPr>
        <p:txBody>
          <a:bodyPr wrap="square" rtlCol="0">
            <a:spAutoFit/>
          </a:bodyPr>
          <a:lstStyle/>
          <a:p>
            <a:pPr algn="r"/>
            <a:r>
              <a:rPr lang="es-ES_tradnl" sz="3000" dirty="0">
                <a:solidFill>
                  <a:schemeClr val="accent2">
                    <a:lumMod val="75000"/>
                  </a:schemeClr>
                </a:solidFill>
              </a:rPr>
              <a:t>Cirugía ortopédica</a:t>
            </a:r>
          </a:p>
        </p:txBody>
      </p:sp>
      <p:sp>
        <p:nvSpPr>
          <p:cNvPr id="11" name="Rectangle 10">
            <a:extLst>
              <a:ext uri="{FF2B5EF4-FFF2-40B4-BE49-F238E27FC236}">
                <a16:creationId xmlns:a16="http://schemas.microsoft.com/office/drawing/2014/main" id="{FD63B4F7-D35E-FF4B-BE7C-E28B477F1134}"/>
              </a:ext>
            </a:extLst>
          </p:cNvPr>
          <p:cNvSpPr/>
          <p:nvPr/>
        </p:nvSpPr>
        <p:spPr>
          <a:xfrm>
            <a:off x="990600" y="5183579"/>
            <a:ext cx="4800600"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Dermatología</a:t>
            </a:r>
          </a:p>
        </p:txBody>
      </p:sp>
      <p:sp>
        <p:nvSpPr>
          <p:cNvPr id="12" name="Rectangle 11">
            <a:extLst>
              <a:ext uri="{FF2B5EF4-FFF2-40B4-BE49-F238E27FC236}">
                <a16:creationId xmlns:a16="http://schemas.microsoft.com/office/drawing/2014/main" id="{CBC9BB2F-D90C-A244-B554-B0A3F6C876EB}"/>
              </a:ext>
            </a:extLst>
          </p:cNvPr>
          <p:cNvSpPr/>
          <p:nvPr/>
        </p:nvSpPr>
        <p:spPr>
          <a:xfrm>
            <a:off x="2514600" y="6037302"/>
            <a:ext cx="3276600"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Medicina interna</a:t>
            </a:r>
          </a:p>
        </p:txBody>
      </p:sp>
      <p:sp>
        <p:nvSpPr>
          <p:cNvPr id="13" name="Rectangle 12">
            <a:extLst>
              <a:ext uri="{FF2B5EF4-FFF2-40B4-BE49-F238E27FC236}">
                <a16:creationId xmlns:a16="http://schemas.microsoft.com/office/drawing/2014/main" id="{6057E743-7F38-5B43-AAF7-8533A6190826}"/>
              </a:ext>
            </a:extLst>
          </p:cNvPr>
          <p:cNvSpPr/>
          <p:nvPr/>
        </p:nvSpPr>
        <p:spPr>
          <a:xfrm>
            <a:off x="2209800" y="6972300"/>
            <a:ext cx="3581400"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Medicina hospitalaria</a:t>
            </a:r>
          </a:p>
        </p:txBody>
      </p:sp>
      <p:sp>
        <p:nvSpPr>
          <p:cNvPr id="14" name="Rectangle 13">
            <a:extLst>
              <a:ext uri="{FF2B5EF4-FFF2-40B4-BE49-F238E27FC236}">
                <a16:creationId xmlns:a16="http://schemas.microsoft.com/office/drawing/2014/main" id="{00A1004F-0A37-944F-ABB6-5B21FE3B2665}"/>
              </a:ext>
            </a:extLst>
          </p:cNvPr>
          <p:cNvSpPr/>
          <p:nvPr/>
        </p:nvSpPr>
        <p:spPr>
          <a:xfrm>
            <a:off x="228600" y="7866102"/>
            <a:ext cx="5562600" cy="553998"/>
          </a:xfrm>
          <a:prstGeom prst="rect">
            <a:avLst/>
          </a:prstGeom>
          <a:solidFill>
            <a:schemeClr val="bg1"/>
          </a:solidFill>
        </p:spPr>
        <p:txBody>
          <a:bodyPr wrap="square">
            <a:spAutoFit/>
          </a:bodyPr>
          <a:lstStyle/>
          <a:p>
            <a:pPr algn="r"/>
            <a:r>
              <a:rPr lang="es-ES_tradnl" sz="3000" dirty="0">
                <a:solidFill>
                  <a:schemeClr val="accent2">
                    <a:lumMod val="75000"/>
                  </a:schemeClr>
                </a:solidFill>
              </a:rPr>
              <a:t>Cirugía cardiotorácica y vascular </a:t>
            </a:r>
          </a:p>
        </p:txBody>
      </p:sp>
      <p:sp>
        <p:nvSpPr>
          <p:cNvPr id="4" name="Rectangle 13">
            <a:extLst>
              <a:ext uri="{FF2B5EF4-FFF2-40B4-BE49-F238E27FC236}">
                <a16:creationId xmlns:a16="http://schemas.microsoft.com/office/drawing/2014/main" id="{2846F13E-729E-0B21-09E0-0D8288C5F60F}"/>
              </a:ext>
            </a:extLst>
          </p:cNvPr>
          <p:cNvSpPr/>
          <p:nvPr/>
        </p:nvSpPr>
        <p:spPr>
          <a:xfrm>
            <a:off x="2590800" y="9338458"/>
            <a:ext cx="13106400" cy="553998"/>
          </a:xfrm>
          <a:prstGeom prst="rect">
            <a:avLst/>
          </a:prstGeom>
          <a:solidFill>
            <a:srgbClr val="007C77"/>
          </a:solidFill>
        </p:spPr>
        <p:txBody>
          <a:bodyPr wrap="square">
            <a:spAutoFit/>
          </a:bodyPr>
          <a:lstStyle/>
          <a:p>
            <a:pPr algn="ctr"/>
            <a:r>
              <a:rPr lang="es-ES_tradnl" sz="3000" dirty="0">
                <a:solidFill>
                  <a:schemeClr val="bg1"/>
                </a:solidFill>
              </a:rPr>
              <a:t>Los PA certificados pueden ejercer en cualquier especialidad médica.</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8.0.7"/>
  <p:tag name="AS_OS" val="Unix 5.10.228.219"/>
  <p:tag name="AS_RELEASE_DATE" val="2024.11.14"/>
  <p:tag name="AS_TITLE" val="Aspose.Slides for .NET6"/>
  <p:tag name="AS_VERSION" val="24.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BF8A6664BA9C44B2FB644662C8064B" ma:contentTypeVersion="16" ma:contentTypeDescription="Create a new document." ma:contentTypeScope="" ma:versionID="d6e3761d28d464b222edda1ca0cebbc1">
  <xsd:schema xmlns:xsd="http://www.w3.org/2001/XMLSchema" xmlns:xs="http://www.w3.org/2001/XMLSchema" xmlns:p="http://schemas.microsoft.com/office/2006/metadata/properties" xmlns:ns2="43db8a1a-0e08-4c97-9d68-54a4b027905e" xmlns:ns3="10a00685-fb31-40bf-ae24-f9fee3a4c18f" targetNamespace="http://schemas.microsoft.com/office/2006/metadata/properties" ma:root="true" ma:fieldsID="58dfc9cb7679cbb51ec1dcc47ba05c43" ns2:_="" ns3:_="">
    <xsd:import namespace="43db8a1a-0e08-4c97-9d68-54a4b027905e"/>
    <xsd:import namespace="10a00685-fb31-40bf-ae24-f9fee3a4c1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db8a1a-0e08-4c97-9d68-54a4b02790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4fc527-1ff5-4254-b9b0-469e9fccac9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a00685-fb31-40bf-ae24-f9fee3a4c18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3f2f4ee-d7a6-481d-9e34-a56738984b41}" ma:internalName="TaxCatchAll" ma:showField="CatchAllData" ma:web="10a00685-fb31-40bf-ae24-f9fee3a4c18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db8a1a-0e08-4c97-9d68-54a4b027905e">
      <Terms xmlns="http://schemas.microsoft.com/office/infopath/2007/PartnerControls"/>
    </lcf76f155ced4ddcb4097134ff3c332f>
    <TaxCatchAll xmlns="10a00685-fb31-40bf-ae24-f9fee3a4c18f" xsi:nil="true"/>
  </documentManagement>
</p:properties>
</file>

<file path=customXml/itemProps1.xml><?xml version="1.0" encoding="utf-8"?>
<ds:datastoreItem xmlns:ds="http://schemas.openxmlformats.org/officeDocument/2006/customXml" ds:itemID="{4CD635C1-557D-4C58-A5DC-341904C33D61}">
  <ds:schemaRefs>
    <ds:schemaRef ds:uri="http://schemas.microsoft.com/sharepoint/v3/contenttype/forms"/>
  </ds:schemaRefs>
</ds:datastoreItem>
</file>

<file path=customXml/itemProps2.xml><?xml version="1.0" encoding="utf-8"?>
<ds:datastoreItem xmlns:ds="http://schemas.openxmlformats.org/officeDocument/2006/customXml" ds:itemID="{3BE58159-E999-4484-B06C-425ADBAF0B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db8a1a-0e08-4c97-9d68-54a4b027905e"/>
    <ds:schemaRef ds:uri="10a00685-fb31-40bf-ae24-f9fee3a4c1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D1B1EC-C631-4AA0-AC8A-E8C3BA89C12C}">
  <ds:schemaRefs>
    <ds:schemaRef ds:uri="http://schemas.microsoft.com/office/2006/metadata/properties"/>
    <ds:schemaRef ds:uri="http://schemas.microsoft.com/office/infopath/2007/PartnerControls"/>
    <ds:schemaRef ds:uri="43db8a1a-0e08-4c97-9d68-54a4b027905e"/>
    <ds:schemaRef ds:uri="10a00685-fb31-40bf-ae24-f9fee3a4c18f"/>
  </ds:schemaRefs>
</ds:datastoreItem>
</file>

<file path=docProps/app.xml><?xml version="1.0" encoding="utf-8"?>
<Properties xmlns="http://schemas.openxmlformats.org/officeDocument/2006/extended-properties" xmlns:vt="http://schemas.openxmlformats.org/officeDocument/2006/docPropsVTypes">
  <TotalTime>289</TotalTime>
  <Words>1155</Words>
  <Application>Microsoft Macintosh PowerPoint</Application>
  <PresentationFormat>Custom</PresentationFormat>
  <Paragraphs>179</Paragraphs>
  <Slides>21</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Prompt Medium</vt:lpstr>
      <vt:lpstr>Prompt Bold Italics</vt:lpstr>
      <vt:lpstr>Prompt Bold</vt:lpstr>
      <vt:lpstr>Calibri</vt:lpstr>
      <vt:lpstr>Prompt Semi-Bold</vt:lpstr>
      <vt:lpstr>Bryndan Write</vt:lpstr>
      <vt:lpstr>Open Sauce</vt:lpstr>
      <vt:lpstr>Canva Sans</vt:lpstr>
      <vt:lpstr>Prompt</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TSG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PAEA Project Access- New Presentation</dc:title>
  <dc:subject/>
  <dc:creator>Luis Qvintero</dc:creator>
  <cp:keywords/>
  <dc:description/>
  <cp:lastModifiedBy>Heather Storm</cp:lastModifiedBy>
  <cp:revision>84</cp:revision>
  <dcterms:created xsi:type="dcterms:W3CDTF">2006-08-16T00:00:00Z</dcterms:created>
  <dcterms:modified xsi:type="dcterms:W3CDTF">2025-05-02T21:30:44Z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0x010100D2BF8A6664BA9C44B2FB644662C8064B</vt:lpwstr>
  </property>
  <property fmtid="{D5CDD505-2E9C-101B-9397-08002B2CF9AE}" pid="3" name="MediaServiceImageTags">
    <vt:lpwstr/>
  </property>
</Properties>
</file>